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71" r:id="rId3"/>
    <p:sldId id="326" r:id="rId4"/>
    <p:sldId id="327" r:id="rId5"/>
    <p:sldId id="330" r:id="rId6"/>
    <p:sldId id="328" r:id="rId7"/>
    <p:sldId id="329" r:id="rId8"/>
    <p:sldId id="264" r:id="rId9"/>
    <p:sldId id="325" r:id="rId10"/>
    <p:sldId id="278" r:id="rId11"/>
    <p:sldId id="269" r:id="rId12"/>
    <p:sldId id="274" r:id="rId13"/>
    <p:sldId id="279" r:id="rId14"/>
    <p:sldId id="280" r:id="rId15"/>
    <p:sldId id="262" r:id="rId16"/>
    <p:sldId id="270" r:id="rId17"/>
    <p:sldId id="267" r:id="rId18"/>
    <p:sldId id="275" r:id="rId19"/>
    <p:sldId id="277" r:id="rId20"/>
    <p:sldId id="276" r:id="rId21"/>
    <p:sldId id="291" r:id="rId22"/>
    <p:sldId id="292" r:id="rId23"/>
    <p:sldId id="293" r:id="rId24"/>
    <p:sldId id="294" r:id="rId25"/>
    <p:sldId id="268" r:id="rId26"/>
    <p:sldId id="265" r:id="rId27"/>
    <p:sldId id="266" r:id="rId28"/>
    <p:sldId id="261" r:id="rId29"/>
    <p:sldId id="263" r:id="rId30"/>
    <p:sldId id="284" r:id="rId31"/>
    <p:sldId id="285" r:id="rId32"/>
    <p:sldId id="286" r:id="rId33"/>
    <p:sldId id="287" r:id="rId34"/>
    <p:sldId id="288" r:id="rId35"/>
    <p:sldId id="289" r:id="rId36"/>
    <p:sldId id="290" r:id="rId37"/>
    <p:sldId id="258" r:id="rId38"/>
    <p:sldId id="259" r:id="rId39"/>
    <p:sldId id="257" r:id="rId40"/>
    <p:sldId id="260" r:id="rId41"/>
    <p:sldId id="314" r:id="rId42"/>
    <p:sldId id="324" r:id="rId43"/>
    <p:sldId id="315" r:id="rId44"/>
    <p:sldId id="317" r:id="rId45"/>
    <p:sldId id="318" r:id="rId46"/>
    <p:sldId id="319" r:id="rId47"/>
    <p:sldId id="316" r:id="rId48"/>
    <p:sldId id="313" r:id="rId49"/>
    <p:sldId id="311" r:id="rId50"/>
    <p:sldId id="312" r:id="rId51"/>
    <p:sldId id="322" r:id="rId52"/>
    <p:sldId id="323" r:id="rId53"/>
    <p:sldId id="321" r:id="rId54"/>
    <p:sldId id="320" r:id="rId55"/>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4" d="100"/>
          <a:sy n="104" d="100"/>
        </p:scale>
        <p:origin x="138"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Upper Class</c:v>
                </c:pt>
                <c:pt idx="1">
                  <c:v>Middle Class</c:v>
                </c:pt>
                <c:pt idx="2">
                  <c:v>Working Class</c:v>
                </c:pt>
                <c:pt idx="3">
                  <c:v>Lower Class</c:v>
                </c:pt>
              </c:strCache>
            </c:strRef>
          </c:cat>
          <c:val>
            <c:numRef>
              <c:f>Sheet1!$B$2:$B$5</c:f>
              <c:numCache>
                <c:formatCode>0%</c:formatCode>
                <c:ptCount val="4"/>
                <c:pt idx="0">
                  <c:v>0.05</c:v>
                </c:pt>
                <c:pt idx="1">
                  <c:v>0.45</c:v>
                </c:pt>
                <c:pt idx="2">
                  <c:v>0.3</c:v>
                </c:pt>
                <c:pt idx="3">
                  <c:v>0.2</c:v>
                </c:pt>
              </c:numCache>
            </c:numRef>
          </c:val>
          <c:extLst>
            <c:ext xmlns:c16="http://schemas.microsoft.com/office/drawing/2014/chart" uri="{C3380CC4-5D6E-409C-BE32-E72D297353CC}">
              <c16:uniqueId val="{00000000-415F-4F08-95E8-39DB210A9877}"/>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374659127414489"/>
          <c:y val="0.34507196849922656"/>
          <c:w val="0.25103076971384819"/>
          <c:h val="0.33012143949817541"/>
        </c:manualLayout>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4F0609-CC53-4C82-990B-6DA9F027026A}" type="datetimeFigureOut">
              <a:rPr lang="pt-PT" smtClean="0"/>
              <a:t>28/10/2020</a:t>
            </a:fld>
            <a:endParaRPr lang="pt-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47458-51A9-43F1-9268-2D852DEF35B6}" type="slidenum">
              <a:rPr lang="pt-PT" smtClean="0"/>
              <a:t>‹nº›</a:t>
            </a:fld>
            <a:endParaRPr lang="pt-PT"/>
          </a:p>
        </p:txBody>
      </p:sp>
    </p:spTree>
    <p:extLst>
      <p:ext uri="{BB962C8B-B14F-4D97-AF65-F5344CB8AC3E}">
        <p14:creationId xmlns:p14="http://schemas.microsoft.com/office/powerpoint/2010/main" val="3522268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1899F-50FA-4D26-A75E-1D6310CA92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PT"/>
          </a:p>
        </p:txBody>
      </p:sp>
      <p:sp>
        <p:nvSpPr>
          <p:cNvPr id="3" name="Subtitle 2">
            <a:extLst>
              <a:ext uri="{FF2B5EF4-FFF2-40B4-BE49-F238E27FC236}">
                <a16:creationId xmlns:a16="http://schemas.microsoft.com/office/drawing/2014/main" id="{18D8220F-B335-4948-BCBE-CA453829BF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
        <p:nvSpPr>
          <p:cNvPr id="4" name="Date Placeholder 3">
            <a:extLst>
              <a:ext uri="{FF2B5EF4-FFF2-40B4-BE49-F238E27FC236}">
                <a16:creationId xmlns:a16="http://schemas.microsoft.com/office/drawing/2014/main" id="{E9176B9D-F81E-4710-AED3-CB90F7C3C24A}"/>
              </a:ext>
            </a:extLst>
          </p:cNvPr>
          <p:cNvSpPr>
            <a:spLocks noGrp="1"/>
          </p:cNvSpPr>
          <p:nvPr>
            <p:ph type="dt" sz="half" idx="10"/>
          </p:nvPr>
        </p:nvSpPr>
        <p:spPr/>
        <p:txBody>
          <a:bodyPr/>
          <a:lstStyle/>
          <a:p>
            <a:fld id="{741ED28A-7182-4386-AFAB-2237AB93209F}" type="datetimeFigureOut">
              <a:rPr lang="pt-PT" smtClean="0"/>
              <a:t>28/10/2020</a:t>
            </a:fld>
            <a:endParaRPr lang="pt-PT"/>
          </a:p>
        </p:txBody>
      </p:sp>
      <p:sp>
        <p:nvSpPr>
          <p:cNvPr id="5" name="Footer Placeholder 4">
            <a:extLst>
              <a:ext uri="{FF2B5EF4-FFF2-40B4-BE49-F238E27FC236}">
                <a16:creationId xmlns:a16="http://schemas.microsoft.com/office/drawing/2014/main" id="{19139C01-160D-4450-A0B8-1869C69CCE18}"/>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0550DE54-BD82-4601-B4F4-58A7385493CC}"/>
              </a:ext>
            </a:extLst>
          </p:cNvPr>
          <p:cNvSpPr>
            <a:spLocks noGrp="1"/>
          </p:cNvSpPr>
          <p:nvPr>
            <p:ph type="sldNum" sz="quarter" idx="12"/>
          </p:nvPr>
        </p:nvSpPr>
        <p:spPr/>
        <p:txBody>
          <a:bodyPr/>
          <a:lstStyle/>
          <a:p>
            <a:fld id="{CADD885B-A870-4667-B57B-9FBE40A507B1}" type="slidenum">
              <a:rPr lang="pt-PT" smtClean="0"/>
              <a:t>‹nº›</a:t>
            </a:fld>
            <a:endParaRPr lang="pt-PT"/>
          </a:p>
        </p:txBody>
      </p:sp>
    </p:spTree>
    <p:extLst>
      <p:ext uri="{BB962C8B-B14F-4D97-AF65-F5344CB8AC3E}">
        <p14:creationId xmlns:p14="http://schemas.microsoft.com/office/powerpoint/2010/main" val="604513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080E9-FB8F-4037-8CB5-D251FAFF42B5}"/>
              </a:ext>
            </a:extLst>
          </p:cNvPr>
          <p:cNvSpPr>
            <a:spLocks noGrp="1"/>
          </p:cNvSpPr>
          <p:nvPr>
            <p:ph type="title"/>
          </p:nvPr>
        </p:nvSpPr>
        <p:spPr/>
        <p:txBody>
          <a:bodyPr/>
          <a:lstStyle/>
          <a:p>
            <a:r>
              <a:rPr lang="en-US"/>
              <a:t>Click to edit Master title style</a:t>
            </a:r>
            <a:endParaRPr lang="pt-PT"/>
          </a:p>
        </p:txBody>
      </p:sp>
      <p:sp>
        <p:nvSpPr>
          <p:cNvPr id="3" name="Vertical Text Placeholder 2">
            <a:extLst>
              <a:ext uri="{FF2B5EF4-FFF2-40B4-BE49-F238E27FC236}">
                <a16:creationId xmlns:a16="http://schemas.microsoft.com/office/drawing/2014/main" id="{388E04FD-CD44-49C5-9164-0CA6D93DD2F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3C30475F-B43C-451A-87D6-3F1EC7B043EE}"/>
              </a:ext>
            </a:extLst>
          </p:cNvPr>
          <p:cNvSpPr>
            <a:spLocks noGrp="1"/>
          </p:cNvSpPr>
          <p:nvPr>
            <p:ph type="dt" sz="half" idx="10"/>
          </p:nvPr>
        </p:nvSpPr>
        <p:spPr/>
        <p:txBody>
          <a:bodyPr/>
          <a:lstStyle/>
          <a:p>
            <a:fld id="{741ED28A-7182-4386-AFAB-2237AB93209F}" type="datetimeFigureOut">
              <a:rPr lang="pt-PT" smtClean="0"/>
              <a:t>28/10/2020</a:t>
            </a:fld>
            <a:endParaRPr lang="pt-PT"/>
          </a:p>
        </p:txBody>
      </p:sp>
      <p:sp>
        <p:nvSpPr>
          <p:cNvPr id="5" name="Footer Placeholder 4">
            <a:extLst>
              <a:ext uri="{FF2B5EF4-FFF2-40B4-BE49-F238E27FC236}">
                <a16:creationId xmlns:a16="http://schemas.microsoft.com/office/drawing/2014/main" id="{53473207-6189-4190-819B-675E9E7D74D3}"/>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D5E9E19A-EDFE-4107-92BD-1F182E863D95}"/>
              </a:ext>
            </a:extLst>
          </p:cNvPr>
          <p:cNvSpPr>
            <a:spLocks noGrp="1"/>
          </p:cNvSpPr>
          <p:nvPr>
            <p:ph type="sldNum" sz="quarter" idx="12"/>
          </p:nvPr>
        </p:nvSpPr>
        <p:spPr/>
        <p:txBody>
          <a:bodyPr/>
          <a:lstStyle/>
          <a:p>
            <a:fld id="{CADD885B-A870-4667-B57B-9FBE40A507B1}" type="slidenum">
              <a:rPr lang="pt-PT" smtClean="0"/>
              <a:t>‹nº›</a:t>
            </a:fld>
            <a:endParaRPr lang="pt-PT"/>
          </a:p>
        </p:txBody>
      </p:sp>
    </p:spTree>
    <p:extLst>
      <p:ext uri="{BB962C8B-B14F-4D97-AF65-F5344CB8AC3E}">
        <p14:creationId xmlns:p14="http://schemas.microsoft.com/office/powerpoint/2010/main" val="965660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D9109-321A-4871-B0C8-3B21F07DE2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PT"/>
          </a:p>
        </p:txBody>
      </p:sp>
      <p:sp>
        <p:nvSpPr>
          <p:cNvPr id="3" name="Vertical Text Placeholder 2">
            <a:extLst>
              <a:ext uri="{FF2B5EF4-FFF2-40B4-BE49-F238E27FC236}">
                <a16:creationId xmlns:a16="http://schemas.microsoft.com/office/drawing/2014/main" id="{165AF302-F426-4806-9F1D-54613845043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D4A88A1B-481B-4A80-BD22-78F45094DE28}"/>
              </a:ext>
            </a:extLst>
          </p:cNvPr>
          <p:cNvSpPr>
            <a:spLocks noGrp="1"/>
          </p:cNvSpPr>
          <p:nvPr>
            <p:ph type="dt" sz="half" idx="10"/>
          </p:nvPr>
        </p:nvSpPr>
        <p:spPr/>
        <p:txBody>
          <a:bodyPr/>
          <a:lstStyle/>
          <a:p>
            <a:fld id="{741ED28A-7182-4386-AFAB-2237AB93209F}" type="datetimeFigureOut">
              <a:rPr lang="pt-PT" smtClean="0"/>
              <a:t>28/10/2020</a:t>
            </a:fld>
            <a:endParaRPr lang="pt-PT"/>
          </a:p>
        </p:txBody>
      </p:sp>
      <p:sp>
        <p:nvSpPr>
          <p:cNvPr id="5" name="Footer Placeholder 4">
            <a:extLst>
              <a:ext uri="{FF2B5EF4-FFF2-40B4-BE49-F238E27FC236}">
                <a16:creationId xmlns:a16="http://schemas.microsoft.com/office/drawing/2014/main" id="{81E7CFDB-4C30-4CB3-A20C-6278345AFB6B}"/>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6A5F0CCF-7DDC-42E9-9143-22FD64EF98FB}"/>
              </a:ext>
            </a:extLst>
          </p:cNvPr>
          <p:cNvSpPr>
            <a:spLocks noGrp="1"/>
          </p:cNvSpPr>
          <p:nvPr>
            <p:ph type="sldNum" sz="quarter" idx="12"/>
          </p:nvPr>
        </p:nvSpPr>
        <p:spPr/>
        <p:txBody>
          <a:bodyPr/>
          <a:lstStyle/>
          <a:p>
            <a:fld id="{CADD885B-A870-4667-B57B-9FBE40A507B1}" type="slidenum">
              <a:rPr lang="pt-PT" smtClean="0"/>
              <a:t>‹nº›</a:t>
            </a:fld>
            <a:endParaRPr lang="pt-PT"/>
          </a:p>
        </p:txBody>
      </p:sp>
    </p:spTree>
    <p:extLst>
      <p:ext uri="{BB962C8B-B14F-4D97-AF65-F5344CB8AC3E}">
        <p14:creationId xmlns:p14="http://schemas.microsoft.com/office/powerpoint/2010/main" val="2933386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8729C-4BE7-41C1-83DD-4473A29983B2}"/>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FED3234A-5C8E-43DB-B024-9D76D7A330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753C2D01-BF0D-44A1-854F-90BFEBA403F3}"/>
              </a:ext>
            </a:extLst>
          </p:cNvPr>
          <p:cNvSpPr>
            <a:spLocks noGrp="1"/>
          </p:cNvSpPr>
          <p:nvPr>
            <p:ph type="dt" sz="half" idx="10"/>
          </p:nvPr>
        </p:nvSpPr>
        <p:spPr/>
        <p:txBody>
          <a:bodyPr/>
          <a:lstStyle/>
          <a:p>
            <a:fld id="{741ED28A-7182-4386-AFAB-2237AB93209F}" type="datetimeFigureOut">
              <a:rPr lang="pt-PT" smtClean="0"/>
              <a:t>28/10/2020</a:t>
            </a:fld>
            <a:endParaRPr lang="pt-PT"/>
          </a:p>
        </p:txBody>
      </p:sp>
      <p:sp>
        <p:nvSpPr>
          <p:cNvPr id="5" name="Footer Placeholder 4">
            <a:extLst>
              <a:ext uri="{FF2B5EF4-FFF2-40B4-BE49-F238E27FC236}">
                <a16:creationId xmlns:a16="http://schemas.microsoft.com/office/drawing/2014/main" id="{904B68C4-5CE8-4904-B5C6-0B9ECD2B3E8E}"/>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B31CAE7C-3FEA-420B-855B-15F758004FBE}"/>
              </a:ext>
            </a:extLst>
          </p:cNvPr>
          <p:cNvSpPr>
            <a:spLocks noGrp="1"/>
          </p:cNvSpPr>
          <p:nvPr>
            <p:ph type="sldNum" sz="quarter" idx="12"/>
          </p:nvPr>
        </p:nvSpPr>
        <p:spPr/>
        <p:txBody>
          <a:bodyPr/>
          <a:lstStyle/>
          <a:p>
            <a:fld id="{CADD885B-A870-4667-B57B-9FBE40A507B1}" type="slidenum">
              <a:rPr lang="pt-PT" smtClean="0"/>
              <a:t>‹nº›</a:t>
            </a:fld>
            <a:endParaRPr lang="pt-PT"/>
          </a:p>
        </p:txBody>
      </p:sp>
    </p:spTree>
    <p:extLst>
      <p:ext uri="{BB962C8B-B14F-4D97-AF65-F5344CB8AC3E}">
        <p14:creationId xmlns:p14="http://schemas.microsoft.com/office/powerpoint/2010/main" val="2469710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0AE-3E8A-4275-ADFB-EB52579DEC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PT"/>
          </a:p>
        </p:txBody>
      </p:sp>
      <p:sp>
        <p:nvSpPr>
          <p:cNvPr id="3" name="Text Placeholder 2">
            <a:extLst>
              <a:ext uri="{FF2B5EF4-FFF2-40B4-BE49-F238E27FC236}">
                <a16:creationId xmlns:a16="http://schemas.microsoft.com/office/drawing/2014/main" id="{516A1D41-B6C8-404C-AA16-337BD98FC6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CA3C3DA-97CA-4B27-B2D5-F72DBCB67BF8}"/>
              </a:ext>
            </a:extLst>
          </p:cNvPr>
          <p:cNvSpPr>
            <a:spLocks noGrp="1"/>
          </p:cNvSpPr>
          <p:nvPr>
            <p:ph type="dt" sz="half" idx="10"/>
          </p:nvPr>
        </p:nvSpPr>
        <p:spPr/>
        <p:txBody>
          <a:bodyPr/>
          <a:lstStyle/>
          <a:p>
            <a:fld id="{741ED28A-7182-4386-AFAB-2237AB93209F}" type="datetimeFigureOut">
              <a:rPr lang="pt-PT" smtClean="0"/>
              <a:t>28/10/2020</a:t>
            </a:fld>
            <a:endParaRPr lang="pt-PT"/>
          </a:p>
        </p:txBody>
      </p:sp>
      <p:sp>
        <p:nvSpPr>
          <p:cNvPr id="5" name="Footer Placeholder 4">
            <a:extLst>
              <a:ext uri="{FF2B5EF4-FFF2-40B4-BE49-F238E27FC236}">
                <a16:creationId xmlns:a16="http://schemas.microsoft.com/office/drawing/2014/main" id="{1937798C-579F-4DEF-BAF2-93F0C4A95BA5}"/>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79903A09-74FB-4208-96CC-AC70B9D4DC3C}"/>
              </a:ext>
            </a:extLst>
          </p:cNvPr>
          <p:cNvSpPr>
            <a:spLocks noGrp="1"/>
          </p:cNvSpPr>
          <p:nvPr>
            <p:ph type="sldNum" sz="quarter" idx="12"/>
          </p:nvPr>
        </p:nvSpPr>
        <p:spPr/>
        <p:txBody>
          <a:bodyPr/>
          <a:lstStyle/>
          <a:p>
            <a:fld id="{CADD885B-A870-4667-B57B-9FBE40A507B1}" type="slidenum">
              <a:rPr lang="pt-PT" smtClean="0"/>
              <a:t>‹nº›</a:t>
            </a:fld>
            <a:endParaRPr lang="pt-PT"/>
          </a:p>
        </p:txBody>
      </p:sp>
    </p:spTree>
    <p:extLst>
      <p:ext uri="{BB962C8B-B14F-4D97-AF65-F5344CB8AC3E}">
        <p14:creationId xmlns:p14="http://schemas.microsoft.com/office/powerpoint/2010/main" val="420494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141E-AC9E-417A-A812-CBCECE288E3B}"/>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866B3B0A-AF79-4CC8-8D3C-D5BF66544D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553E1C99-F27A-496D-ABC0-427FDBE1B8D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4">
            <a:extLst>
              <a:ext uri="{FF2B5EF4-FFF2-40B4-BE49-F238E27FC236}">
                <a16:creationId xmlns:a16="http://schemas.microsoft.com/office/drawing/2014/main" id="{DC57F9E6-7FEA-4299-A197-737879BA2BD7}"/>
              </a:ext>
            </a:extLst>
          </p:cNvPr>
          <p:cNvSpPr>
            <a:spLocks noGrp="1"/>
          </p:cNvSpPr>
          <p:nvPr>
            <p:ph type="dt" sz="half" idx="10"/>
          </p:nvPr>
        </p:nvSpPr>
        <p:spPr/>
        <p:txBody>
          <a:bodyPr/>
          <a:lstStyle/>
          <a:p>
            <a:fld id="{741ED28A-7182-4386-AFAB-2237AB93209F}" type="datetimeFigureOut">
              <a:rPr lang="pt-PT" smtClean="0"/>
              <a:t>28/10/2020</a:t>
            </a:fld>
            <a:endParaRPr lang="pt-PT"/>
          </a:p>
        </p:txBody>
      </p:sp>
      <p:sp>
        <p:nvSpPr>
          <p:cNvPr id="6" name="Footer Placeholder 5">
            <a:extLst>
              <a:ext uri="{FF2B5EF4-FFF2-40B4-BE49-F238E27FC236}">
                <a16:creationId xmlns:a16="http://schemas.microsoft.com/office/drawing/2014/main" id="{6E102189-17E3-40A5-BD8B-4BC140C62FA7}"/>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B1CB3C3E-AEF9-415D-9DFF-66EAA36638E4}"/>
              </a:ext>
            </a:extLst>
          </p:cNvPr>
          <p:cNvSpPr>
            <a:spLocks noGrp="1"/>
          </p:cNvSpPr>
          <p:nvPr>
            <p:ph type="sldNum" sz="quarter" idx="12"/>
          </p:nvPr>
        </p:nvSpPr>
        <p:spPr/>
        <p:txBody>
          <a:bodyPr/>
          <a:lstStyle/>
          <a:p>
            <a:fld id="{CADD885B-A870-4667-B57B-9FBE40A507B1}" type="slidenum">
              <a:rPr lang="pt-PT" smtClean="0"/>
              <a:t>‹nº›</a:t>
            </a:fld>
            <a:endParaRPr lang="pt-PT"/>
          </a:p>
        </p:txBody>
      </p:sp>
    </p:spTree>
    <p:extLst>
      <p:ext uri="{BB962C8B-B14F-4D97-AF65-F5344CB8AC3E}">
        <p14:creationId xmlns:p14="http://schemas.microsoft.com/office/powerpoint/2010/main" val="3537717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DC7F-9B47-4CDA-8D7A-4482EBFC9519}"/>
              </a:ext>
            </a:extLst>
          </p:cNvPr>
          <p:cNvSpPr>
            <a:spLocks noGrp="1"/>
          </p:cNvSpPr>
          <p:nvPr>
            <p:ph type="title"/>
          </p:nvPr>
        </p:nvSpPr>
        <p:spPr>
          <a:xfrm>
            <a:off x="839788" y="365125"/>
            <a:ext cx="10515600" cy="1325563"/>
          </a:xfrm>
        </p:spPr>
        <p:txBody>
          <a:bodyPr/>
          <a:lstStyle/>
          <a:p>
            <a:r>
              <a:rPr lang="en-US"/>
              <a:t>Click to edit Master title style</a:t>
            </a:r>
            <a:endParaRPr lang="pt-PT"/>
          </a:p>
        </p:txBody>
      </p:sp>
      <p:sp>
        <p:nvSpPr>
          <p:cNvPr id="3" name="Text Placeholder 2">
            <a:extLst>
              <a:ext uri="{FF2B5EF4-FFF2-40B4-BE49-F238E27FC236}">
                <a16:creationId xmlns:a16="http://schemas.microsoft.com/office/drawing/2014/main" id="{5D901758-FB9F-4F90-82FB-AF89C167CF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195FA0-D1A0-4F60-AB3B-0D6321DB70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DDFB76C5-06AC-492A-82FC-694BD37D41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177611-8020-4213-B62C-A11FF498996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6">
            <a:extLst>
              <a:ext uri="{FF2B5EF4-FFF2-40B4-BE49-F238E27FC236}">
                <a16:creationId xmlns:a16="http://schemas.microsoft.com/office/drawing/2014/main" id="{B2CA62FA-47B0-4E7E-9421-7B67D6535C6A}"/>
              </a:ext>
            </a:extLst>
          </p:cNvPr>
          <p:cNvSpPr>
            <a:spLocks noGrp="1"/>
          </p:cNvSpPr>
          <p:nvPr>
            <p:ph type="dt" sz="half" idx="10"/>
          </p:nvPr>
        </p:nvSpPr>
        <p:spPr/>
        <p:txBody>
          <a:bodyPr/>
          <a:lstStyle/>
          <a:p>
            <a:fld id="{741ED28A-7182-4386-AFAB-2237AB93209F}" type="datetimeFigureOut">
              <a:rPr lang="pt-PT" smtClean="0"/>
              <a:t>28/10/2020</a:t>
            </a:fld>
            <a:endParaRPr lang="pt-PT"/>
          </a:p>
        </p:txBody>
      </p:sp>
      <p:sp>
        <p:nvSpPr>
          <p:cNvPr id="8" name="Footer Placeholder 7">
            <a:extLst>
              <a:ext uri="{FF2B5EF4-FFF2-40B4-BE49-F238E27FC236}">
                <a16:creationId xmlns:a16="http://schemas.microsoft.com/office/drawing/2014/main" id="{85DA0CF0-6A8A-4E00-B19F-9651ABD8193D}"/>
              </a:ext>
            </a:extLst>
          </p:cNvPr>
          <p:cNvSpPr>
            <a:spLocks noGrp="1"/>
          </p:cNvSpPr>
          <p:nvPr>
            <p:ph type="ftr" sz="quarter" idx="11"/>
          </p:nvPr>
        </p:nvSpPr>
        <p:spPr/>
        <p:txBody>
          <a:bodyPr/>
          <a:lstStyle/>
          <a:p>
            <a:endParaRPr lang="pt-PT"/>
          </a:p>
        </p:txBody>
      </p:sp>
      <p:sp>
        <p:nvSpPr>
          <p:cNvPr id="9" name="Slide Number Placeholder 8">
            <a:extLst>
              <a:ext uri="{FF2B5EF4-FFF2-40B4-BE49-F238E27FC236}">
                <a16:creationId xmlns:a16="http://schemas.microsoft.com/office/drawing/2014/main" id="{04942243-F2E4-47F0-94CB-E85A66CE7FC8}"/>
              </a:ext>
            </a:extLst>
          </p:cNvPr>
          <p:cNvSpPr>
            <a:spLocks noGrp="1"/>
          </p:cNvSpPr>
          <p:nvPr>
            <p:ph type="sldNum" sz="quarter" idx="12"/>
          </p:nvPr>
        </p:nvSpPr>
        <p:spPr/>
        <p:txBody>
          <a:bodyPr/>
          <a:lstStyle/>
          <a:p>
            <a:fld id="{CADD885B-A870-4667-B57B-9FBE40A507B1}" type="slidenum">
              <a:rPr lang="pt-PT" smtClean="0"/>
              <a:t>‹nº›</a:t>
            </a:fld>
            <a:endParaRPr lang="pt-PT"/>
          </a:p>
        </p:txBody>
      </p:sp>
    </p:spTree>
    <p:extLst>
      <p:ext uri="{BB962C8B-B14F-4D97-AF65-F5344CB8AC3E}">
        <p14:creationId xmlns:p14="http://schemas.microsoft.com/office/powerpoint/2010/main" val="670581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4471E-8770-49C6-BFA6-FBE696ED8FC3}"/>
              </a:ext>
            </a:extLst>
          </p:cNvPr>
          <p:cNvSpPr>
            <a:spLocks noGrp="1"/>
          </p:cNvSpPr>
          <p:nvPr>
            <p:ph type="title"/>
          </p:nvPr>
        </p:nvSpPr>
        <p:spPr/>
        <p:txBody>
          <a:bodyPr/>
          <a:lstStyle/>
          <a:p>
            <a:r>
              <a:rPr lang="en-US"/>
              <a:t>Click to edit Master title style</a:t>
            </a:r>
            <a:endParaRPr lang="pt-PT"/>
          </a:p>
        </p:txBody>
      </p:sp>
      <p:sp>
        <p:nvSpPr>
          <p:cNvPr id="3" name="Date Placeholder 2">
            <a:extLst>
              <a:ext uri="{FF2B5EF4-FFF2-40B4-BE49-F238E27FC236}">
                <a16:creationId xmlns:a16="http://schemas.microsoft.com/office/drawing/2014/main" id="{E63D3940-A769-49CC-BBA6-0AAA7465D208}"/>
              </a:ext>
            </a:extLst>
          </p:cNvPr>
          <p:cNvSpPr>
            <a:spLocks noGrp="1"/>
          </p:cNvSpPr>
          <p:nvPr>
            <p:ph type="dt" sz="half" idx="10"/>
          </p:nvPr>
        </p:nvSpPr>
        <p:spPr/>
        <p:txBody>
          <a:bodyPr/>
          <a:lstStyle/>
          <a:p>
            <a:fld id="{741ED28A-7182-4386-AFAB-2237AB93209F}" type="datetimeFigureOut">
              <a:rPr lang="pt-PT" smtClean="0"/>
              <a:t>28/10/2020</a:t>
            </a:fld>
            <a:endParaRPr lang="pt-PT"/>
          </a:p>
        </p:txBody>
      </p:sp>
      <p:sp>
        <p:nvSpPr>
          <p:cNvPr id="4" name="Footer Placeholder 3">
            <a:extLst>
              <a:ext uri="{FF2B5EF4-FFF2-40B4-BE49-F238E27FC236}">
                <a16:creationId xmlns:a16="http://schemas.microsoft.com/office/drawing/2014/main" id="{BABFE58F-A40F-411C-BBAD-45447A4ED115}"/>
              </a:ext>
            </a:extLst>
          </p:cNvPr>
          <p:cNvSpPr>
            <a:spLocks noGrp="1"/>
          </p:cNvSpPr>
          <p:nvPr>
            <p:ph type="ftr" sz="quarter" idx="11"/>
          </p:nvPr>
        </p:nvSpPr>
        <p:spPr/>
        <p:txBody>
          <a:bodyPr/>
          <a:lstStyle/>
          <a:p>
            <a:endParaRPr lang="pt-PT"/>
          </a:p>
        </p:txBody>
      </p:sp>
      <p:sp>
        <p:nvSpPr>
          <p:cNvPr id="5" name="Slide Number Placeholder 4">
            <a:extLst>
              <a:ext uri="{FF2B5EF4-FFF2-40B4-BE49-F238E27FC236}">
                <a16:creationId xmlns:a16="http://schemas.microsoft.com/office/drawing/2014/main" id="{1ACA2BA5-ADB5-46ED-9F9B-CE9311593E09}"/>
              </a:ext>
            </a:extLst>
          </p:cNvPr>
          <p:cNvSpPr>
            <a:spLocks noGrp="1"/>
          </p:cNvSpPr>
          <p:nvPr>
            <p:ph type="sldNum" sz="quarter" idx="12"/>
          </p:nvPr>
        </p:nvSpPr>
        <p:spPr/>
        <p:txBody>
          <a:bodyPr/>
          <a:lstStyle/>
          <a:p>
            <a:fld id="{CADD885B-A870-4667-B57B-9FBE40A507B1}" type="slidenum">
              <a:rPr lang="pt-PT" smtClean="0"/>
              <a:t>‹nº›</a:t>
            </a:fld>
            <a:endParaRPr lang="pt-PT"/>
          </a:p>
        </p:txBody>
      </p:sp>
    </p:spTree>
    <p:extLst>
      <p:ext uri="{BB962C8B-B14F-4D97-AF65-F5344CB8AC3E}">
        <p14:creationId xmlns:p14="http://schemas.microsoft.com/office/powerpoint/2010/main" val="2700214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0CB0CF-225A-40A7-90EF-4B0B9C934D5B}"/>
              </a:ext>
            </a:extLst>
          </p:cNvPr>
          <p:cNvSpPr>
            <a:spLocks noGrp="1"/>
          </p:cNvSpPr>
          <p:nvPr>
            <p:ph type="dt" sz="half" idx="10"/>
          </p:nvPr>
        </p:nvSpPr>
        <p:spPr/>
        <p:txBody>
          <a:bodyPr/>
          <a:lstStyle/>
          <a:p>
            <a:fld id="{741ED28A-7182-4386-AFAB-2237AB93209F}" type="datetimeFigureOut">
              <a:rPr lang="pt-PT" smtClean="0"/>
              <a:t>28/10/2020</a:t>
            </a:fld>
            <a:endParaRPr lang="pt-PT"/>
          </a:p>
        </p:txBody>
      </p:sp>
      <p:sp>
        <p:nvSpPr>
          <p:cNvPr id="3" name="Footer Placeholder 2">
            <a:extLst>
              <a:ext uri="{FF2B5EF4-FFF2-40B4-BE49-F238E27FC236}">
                <a16:creationId xmlns:a16="http://schemas.microsoft.com/office/drawing/2014/main" id="{EB1F4050-8BF3-42E7-A739-CBB448F1A118}"/>
              </a:ext>
            </a:extLst>
          </p:cNvPr>
          <p:cNvSpPr>
            <a:spLocks noGrp="1"/>
          </p:cNvSpPr>
          <p:nvPr>
            <p:ph type="ftr" sz="quarter" idx="11"/>
          </p:nvPr>
        </p:nvSpPr>
        <p:spPr/>
        <p:txBody>
          <a:bodyPr/>
          <a:lstStyle/>
          <a:p>
            <a:endParaRPr lang="pt-PT"/>
          </a:p>
        </p:txBody>
      </p:sp>
      <p:sp>
        <p:nvSpPr>
          <p:cNvPr id="4" name="Slide Number Placeholder 3">
            <a:extLst>
              <a:ext uri="{FF2B5EF4-FFF2-40B4-BE49-F238E27FC236}">
                <a16:creationId xmlns:a16="http://schemas.microsoft.com/office/drawing/2014/main" id="{9869E072-670F-4689-8CAB-EBB92E82577C}"/>
              </a:ext>
            </a:extLst>
          </p:cNvPr>
          <p:cNvSpPr>
            <a:spLocks noGrp="1"/>
          </p:cNvSpPr>
          <p:nvPr>
            <p:ph type="sldNum" sz="quarter" idx="12"/>
          </p:nvPr>
        </p:nvSpPr>
        <p:spPr/>
        <p:txBody>
          <a:bodyPr/>
          <a:lstStyle/>
          <a:p>
            <a:fld id="{CADD885B-A870-4667-B57B-9FBE40A507B1}" type="slidenum">
              <a:rPr lang="pt-PT" smtClean="0"/>
              <a:t>‹nº›</a:t>
            </a:fld>
            <a:endParaRPr lang="pt-PT"/>
          </a:p>
        </p:txBody>
      </p:sp>
    </p:spTree>
    <p:extLst>
      <p:ext uri="{BB962C8B-B14F-4D97-AF65-F5344CB8AC3E}">
        <p14:creationId xmlns:p14="http://schemas.microsoft.com/office/powerpoint/2010/main" val="622390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A368-E094-4546-B67D-C41A77C562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D49A8A01-42B7-4368-9ED6-72CBE94A03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a:extLst>
              <a:ext uri="{FF2B5EF4-FFF2-40B4-BE49-F238E27FC236}">
                <a16:creationId xmlns:a16="http://schemas.microsoft.com/office/drawing/2014/main" id="{2CED68C5-8A56-447D-9A95-2D37F52608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88705E-6535-4F68-9D23-BB20DB573CDE}"/>
              </a:ext>
            </a:extLst>
          </p:cNvPr>
          <p:cNvSpPr>
            <a:spLocks noGrp="1"/>
          </p:cNvSpPr>
          <p:nvPr>
            <p:ph type="dt" sz="half" idx="10"/>
          </p:nvPr>
        </p:nvSpPr>
        <p:spPr/>
        <p:txBody>
          <a:bodyPr/>
          <a:lstStyle/>
          <a:p>
            <a:fld id="{741ED28A-7182-4386-AFAB-2237AB93209F}" type="datetimeFigureOut">
              <a:rPr lang="pt-PT" smtClean="0"/>
              <a:t>28/10/2020</a:t>
            </a:fld>
            <a:endParaRPr lang="pt-PT"/>
          </a:p>
        </p:txBody>
      </p:sp>
      <p:sp>
        <p:nvSpPr>
          <p:cNvPr id="6" name="Footer Placeholder 5">
            <a:extLst>
              <a:ext uri="{FF2B5EF4-FFF2-40B4-BE49-F238E27FC236}">
                <a16:creationId xmlns:a16="http://schemas.microsoft.com/office/drawing/2014/main" id="{175752BA-E1F9-48E3-A48A-F46A5E9BE706}"/>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730711A4-726D-4802-8AAF-87B9018EC501}"/>
              </a:ext>
            </a:extLst>
          </p:cNvPr>
          <p:cNvSpPr>
            <a:spLocks noGrp="1"/>
          </p:cNvSpPr>
          <p:nvPr>
            <p:ph type="sldNum" sz="quarter" idx="12"/>
          </p:nvPr>
        </p:nvSpPr>
        <p:spPr/>
        <p:txBody>
          <a:bodyPr/>
          <a:lstStyle/>
          <a:p>
            <a:fld id="{CADD885B-A870-4667-B57B-9FBE40A507B1}" type="slidenum">
              <a:rPr lang="pt-PT" smtClean="0"/>
              <a:t>‹nº›</a:t>
            </a:fld>
            <a:endParaRPr lang="pt-PT"/>
          </a:p>
        </p:txBody>
      </p:sp>
    </p:spTree>
    <p:extLst>
      <p:ext uri="{BB962C8B-B14F-4D97-AF65-F5344CB8AC3E}">
        <p14:creationId xmlns:p14="http://schemas.microsoft.com/office/powerpoint/2010/main" val="1247161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9B81-1B2B-4BF5-B9D2-EC9A3FB3CF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Picture Placeholder 2">
            <a:extLst>
              <a:ext uri="{FF2B5EF4-FFF2-40B4-BE49-F238E27FC236}">
                <a16:creationId xmlns:a16="http://schemas.microsoft.com/office/drawing/2014/main" id="{AEBEB841-28AD-4191-BC73-3B73BD38E2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a:extLst>
              <a:ext uri="{FF2B5EF4-FFF2-40B4-BE49-F238E27FC236}">
                <a16:creationId xmlns:a16="http://schemas.microsoft.com/office/drawing/2014/main" id="{53996479-8BC0-4BFF-AA9F-4FE8958216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8A049C-C5AE-49B8-98B8-FF89497F3429}"/>
              </a:ext>
            </a:extLst>
          </p:cNvPr>
          <p:cNvSpPr>
            <a:spLocks noGrp="1"/>
          </p:cNvSpPr>
          <p:nvPr>
            <p:ph type="dt" sz="half" idx="10"/>
          </p:nvPr>
        </p:nvSpPr>
        <p:spPr/>
        <p:txBody>
          <a:bodyPr/>
          <a:lstStyle/>
          <a:p>
            <a:fld id="{741ED28A-7182-4386-AFAB-2237AB93209F}" type="datetimeFigureOut">
              <a:rPr lang="pt-PT" smtClean="0"/>
              <a:t>28/10/2020</a:t>
            </a:fld>
            <a:endParaRPr lang="pt-PT"/>
          </a:p>
        </p:txBody>
      </p:sp>
      <p:sp>
        <p:nvSpPr>
          <p:cNvPr id="6" name="Footer Placeholder 5">
            <a:extLst>
              <a:ext uri="{FF2B5EF4-FFF2-40B4-BE49-F238E27FC236}">
                <a16:creationId xmlns:a16="http://schemas.microsoft.com/office/drawing/2014/main" id="{6438D42E-8A6F-45D4-A0C6-05F835AF6769}"/>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26B8559D-CFFB-4BF6-9989-E07412DAA94F}"/>
              </a:ext>
            </a:extLst>
          </p:cNvPr>
          <p:cNvSpPr>
            <a:spLocks noGrp="1"/>
          </p:cNvSpPr>
          <p:nvPr>
            <p:ph type="sldNum" sz="quarter" idx="12"/>
          </p:nvPr>
        </p:nvSpPr>
        <p:spPr/>
        <p:txBody>
          <a:bodyPr/>
          <a:lstStyle/>
          <a:p>
            <a:fld id="{CADD885B-A870-4667-B57B-9FBE40A507B1}" type="slidenum">
              <a:rPr lang="pt-PT" smtClean="0"/>
              <a:t>‹nº›</a:t>
            </a:fld>
            <a:endParaRPr lang="pt-PT"/>
          </a:p>
        </p:txBody>
      </p:sp>
    </p:spTree>
    <p:extLst>
      <p:ext uri="{BB962C8B-B14F-4D97-AF65-F5344CB8AC3E}">
        <p14:creationId xmlns:p14="http://schemas.microsoft.com/office/powerpoint/2010/main" val="161242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B4EF8C-B4DC-4AE5-A9AA-4F3DBC03FD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6B18AEA1-88C7-4CF0-8BB9-5B7C2FDF8A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EC57FBB1-D30B-46EE-BAA5-4766352822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1ED28A-7182-4386-AFAB-2237AB93209F}" type="datetimeFigureOut">
              <a:rPr lang="pt-PT" smtClean="0"/>
              <a:t>28/10/2020</a:t>
            </a:fld>
            <a:endParaRPr lang="pt-PT"/>
          </a:p>
        </p:txBody>
      </p:sp>
      <p:sp>
        <p:nvSpPr>
          <p:cNvPr id="5" name="Footer Placeholder 4">
            <a:extLst>
              <a:ext uri="{FF2B5EF4-FFF2-40B4-BE49-F238E27FC236}">
                <a16:creationId xmlns:a16="http://schemas.microsoft.com/office/drawing/2014/main" id="{BBA34827-D955-4176-86EB-14378FCAD9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a:extLst>
              <a:ext uri="{FF2B5EF4-FFF2-40B4-BE49-F238E27FC236}">
                <a16:creationId xmlns:a16="http://schemas.microsoft.com/office/drawing/2014/main" id="{242CA5F9-E564-46AA-827B-27E3077B31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D885B-A870-4667-B57B-9FBE40A507B1}" type="slidenum">
              <a:rPr lang="pt-PT" smtClean="0"/>
              <a:t>‹nº›</a:t>
            </a:fld>
            <a:endParaRPr lang="pt-PT"/>
          </a:p>
        </p:txBody>
      </p:sp>
    </p:spTree>
    <p:extLst>
      <p:ext uri="{BB962C8B-B14F-4D97-AF65-F5344CB8AC3E}">
        <p14:creationId xmlns:p14="http://schemas.microsoft.com/office/powerpoint/2010/main" val="3462490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296A-F41F-4B41-BC51-13C63BECFAF2}"/>
              </a:ext>
            </a:extLst>
          </p:cNvPr>
          <p:cNvSpPr>
            <a:spLocks noGrp="1"/>
          </p:cNvSpPr>
          <p:nvPr>
            <p:ph type="ctrTitle"/>
          </p:nvPr>
        </p:nvSpPr>
        <p:spPr/>
        <p:txBody>
          <a:bodyPr/>
          <a:lstStyle/>
          <a:p>
            <a:r>
              <a:rPr lang="pt-PT" dirty="0" err="1"/>
              <a:t>Inequality</a:t>
            </a:r>
            <a:r>
              <a:rPr lang="pt-PT" dirty="0"/>
              <a:t>, </a:t>
            </a:r>
            <a:r>
              <a:rPr lang="pt-PT" dirty="0" err="1"/>
              <a:t>mobility</a:t>
            </a:r>
            <a:r>
              <a:rPr lang="pt-PT" dirty="0"/>
              <a:t> </a:t>
            </a:r>
            <a:r>
              <a:rPr lang="pt-PT" dirty="0" err="1"/>
              <a:t>and</a:t>
            </a:r>
            <a:r>
              <a:rPr lang="pt-PT" dirty="0"/>
              <a:t> classes</a:t>
            </a:r>
          </a:p>
        </p:txBody>
      </p:sp>
      <p:sp>
        <p:nvSpPr>
          <p:cNvPr id="3" name="Subtitle 2">
            <a:extLst>
              <a:ext uri="{FF2B5EF4-FFF2-40B4-BE49-F238E27FC236}">
                <a16:creationId xmlns:a16="http://schemas.microsoft.com/office/drawing/2014/main" id="{04A4B870-77BB-46F2-9744-4BE36A43AABC}"/>
              </a:ext>
            </a:extLst>
          </p:cNvPr>
          <p:cNvSpPr>
            <a:spLocks noGrp="1"/>
          </p:cNvSpPr>
          <p:nvPr>
            <p:ph type="subTitle" idx="1"/>
          </p:nvPr>
        </p:nvSpPr>
        <p:spPr/>
        <p:txBody>
          <a:bodyPr/>
          <a:lstStyle/>
          <a:p>
            <a:r>
              <a:rPr lang="pt-PT" dirty="0"/>
              <a:t>Rafael Marques</a:t>
            </a:r>
          </a:p>
        </p:txBody>
      </p:sp>
    </p:spTree>
    <p:extLst>
      <p:ext uri="{BB962C8B-B14F-4D97-AF65-F5344CB8AC3E}">
        <p14:creationId xmlns:p14="http://schemas.microsoft.com/office/powerpoint/2010/main" val="2107135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47A1E-ED8B-4370-B29F-7FFB7028C926}"/>
              </a:ext>
            </a:extLst>
          </p:cNvPr>
          <p:cNvSpPr>
            <a:spLocks noGrp="1"/>
          </p:cNvSpPr>
          <p:nvPr>
            <p:ph type="title"/>
          </p:nvPr>
        </p:nvSpPr>
        <p:spPr/>
        <p:txBody>
          <a:bodyPr/>
          <a:lstStyle/>
          <a:p>
            <a:endParaRPr lang="pt-PT"/>
          </a:p>
        </p:txBody>
      </p:sp>
      <p:pic>
        <p:nvPicPr>
          <p:cNvPr id="4" name="Content Placeholder 3">
            <a:extLst>
              <a:ext uri="{FF2B5EF4-FFF2-40B4-BE49-F238E27FC236}">
                <a16:creationId xmlns:a16="http://schemas.microsoft.com/office/drawing/2014/main" id="{3606EFAB-8AB6-4D3D-BD58-D576A32338EF}"/>
              </a:ext>
            </a:extLst>
          </p:cNvPr>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1880445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0927BC-4056-4090-B2B1-70945ED9F406}"/>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a:solidFill>
                  <a:srgbClr val="FFFFFF"/>
                </a:solidFill>
              </a:rPr>
              <a:t>Systems of Stratification</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11FE53F8-D422-4290-8FDF-65CFE7850C1B}"/>
              </a:ext>
            </a:extLst>
          </p:cNvPr>
          <p:cNvPicPr>
            <a:picLocks noGrp="1" noChangeAspect="1"/>
          </p:cNvPicPr>
          <p:nvPr>
            <p:ph idx="1"/>
          </p:nvPr>
        </p:nvPicPr>
        <p:blipFill rotWithShape="1">
          <a:blip r:embed="rId2"/>
          <a:srcRect t="440" b="10059"/>
          <a:stretch/>
        </p:blipFill>
        <p:spPr>
          <a:xfrm>
            <a:off x="976251" y="942538"/>
            <a:ext cx="7163222" cy="4808332"/>
          </a:xfrm>
          <a:prstGeom prst="rect">
            <a:avLst/>
          </a:prstGeom>
          <a:effectLst/>
        </p:spPr>
      </p:pic>
    </p:spTree>
    <p:extLst>
      <p:ext uri="{BB962C8B-B14F-4D97-AF65-F5344CB8AC3E}">
        <p14:creationId xmlns:p14="http://schemas.microsoft.com/office/powerpoint/2010/main" val="338253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31C0E-C950-4696-BE24-19A07317FC4D}"/>
              </a:ext>
            </a:extLst>
          </p:cNvPr>
          <p:cNvSpPr>
            <a:spLocks noGrp="1"/>
          </p:cNvSpPr>
          <p:nvPr>
            <p:ph type="title"/>
          </p:nvPr>
        </p:nvSpPr>
        <p:spPr>
          <a:xfrm>
            <a:off x="714756" y="321211"/>
            <a:ext cx="10762488" cy="1207008"/>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Slavery</a:t>
            </a:r>
          </a:p>
        </p:txBody>
      </p:sp>
      <p:pic>
        <p:nvPicPr>
          <p:cNvPr id="4" name="Content Placeholder 3">
            <a:extLst>
              <a:ext uri="{FF2B5EF4-FFF2-40B4-BE49-F238E27FC236}">
                <a16:creationId xmlns:a16="http://schemas.microsoft.com/office/drawing/2014/main" id="{DEFFEB39-5EC3-4A8C-872B-1E34F032718D}"/>
              </a:ext>
            </a:extLst>
          </p:cNvPr>
          <p:cNvPicPr>
            <a:picLocks noGrp="1" noChangeAspect="1"/>
          </p:cNvPicPr>
          <p:nvPr>
            <p:ph idx="1"/>
          </p:nvPr>
        </p:nvPicPr>
        <p:blipFill rotWithShape="1">
          <a:blip r:embed="rId2"/>
          <a:srcRect r="-2" b="1332"/>
          <a:stretch/>
        </p:blipFill>
        <p:spPr>
          <a:xfrm>
            <a:off x="609600" y="2423680"/>
            <a:ext cx="5212080" cy="3856948"/>
          </a:xfrm>
          <a:prstGeom prst="rect">
            <a:avLst/>
          </a:prstGeom>
        </p:spPr>
      </p:pic>
      <p:cxnSp>
        <p:nvCxnSpPr>
          <p:cNvPr id="10" name="Straight Connector 9">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ACC0562-94C2-4482-A79A-FC441F8EA212}"/>
              </a:ext>
            </a:extLst>
          </p:cNvPr>
          <p:cNvPicPr>
            <a:picLocks noChangeAspect="1"/>
          </p:cNvPicPr>
          <p:nvPr/>
        </p:nvPicPr>
        <p:blipFill rotWithShape="1">
          <a:blip r:embed="rId3"/>
          <a:srcRect t="393" r="-2" b="923"/>
          <a:stretch/>
        </p:blipFill>
        <p:spPr>
          <a:xfrm>
            <a:off x="6370320" y="2423040"/>
            <a:ext cx="5212080" cy="3857568"/>
          </a:xfrm>
          <a:prstGeom prst="rect">
            <a:avLst/>
          </a:prstGeom>
        </p:spPr>
      </p:pic>
    </p:spTree>
    <p:extLst>
      <p:ext uri="{BB962C8B-B14F-4D97-AF65-F5344CB8AC3E}">
        <p14:creationId xmlns:p14="http://schemas.microsoft.com/office/powerpoint/2010/main" val="154564558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4209B-027C-45BD-A9C4-57F6DDB1CD1D}"/>
              </a:ext>
            </a:extLst>
          </p:cNvPr>
          <p:cNvSpPr>
            <a:spLocks noGrp="1"/>
          </p:cNvSpPr>
          <p:nvPr>
            <p:ph type="title"/>
          </p:nvPr>
        </p:nvSpPr>
        <p:spPr/>
        <p:txBody>
          <a:bodyPr/>
          <a:lstStyle/>
          <a:p>
            <a:pPr algn="ctr"/>
            <a:r>
              <a:rPr lang="pt-PT" b="1"/>
              <a:t>Ancient World and Slavery</a:t>
            </a:r>
            <a:endParaRPr lang="pt-PT" b="1" dirty="0"/>
          </a:p>
        </p:txBody>
      </p:sp>
      <p:pic>
        <p:nvPicPr>
          <p:cNvPr id="4" name="Content Placeholder 3">
            <a:extLst>
              <a:ext uri="{FF2B5EF4-FFF2-40B4-BE49-F238E27FC236}">
                <a16:creationId xmlns:a16="http://schemas.microsoft.com/office/drawing/2014/main" id="{23B2361E-1230-4CAC-B1F9-0BC6D416498D}"/>
              </a:ext>
            </a:extLst>
          </p:cNvPr>
          <p:cNvPicPr>
            <a:picLocks noGrp="1" noChangeAspect="1"/>
          </p:cNvPicPr>
          <p:nvPr>
            <p:ph idx="1"/>
          </p:nvPr>
        </p:nvPicPr>
        <p:blipFill>
          <a:blip r:embed="rId2"/>
          <a:stretch>
            <a:fillRect/>
          </a:stretch>
        </p:blipFill>
        <p:spPr>
          <a:xfrm>
            <a:off x="838200" y="1857302"/>
            <a:ext cx="2857500" cy="2174370"/>
          </a:xfrm>
          <a:prstGeom prst="rect">
            <a:avLst/>
          </a:prstGeom>
        </p:spPr>
      </p:pic>
      <p:pic>
        <p:nvPicPr>
          <p:cNvPr id="5" name="Picture 4">
            <a:extLst>
              <a:ext uri="{FF2B5EF4-FFF2-40B4-BE49-F238E27FC236}">
                <a16:creationId xmlns:a16="http://schemas.microsoft.com/office/drawing/2014/main" id="{2FC3B071-7E6E-4392-8D9A-E72495893AD1}"/>
              </a:ext>
            </a:extLst>
          </p:cNvPr>
          <p:cNvPicPr>
            <a:picLocks noChangeAspect="1"/>
          </p:cNvPicPr>
          <p:nvPr/>
        </p:nvPicPr>
        <p:blipFill>
          <a:blip r:embed="rId3"/>
          <a:stretch>
            <a:fillRect/>
          </a:stretch>
        </p:blipFill>
        <p:spPr>
          <a:xfrm>
            <a:off x="4000500" y="1878084"/>
            <a:ext cx="2095500" cy="2174370"/>
          </a:xfrm>
          <a:prstGeom prst="rect">
            <a:avLst/>
          </a:prstGeom>
        </p:spPr>
      </p:pic>
      <p:pic>
        <p:nvPicPr>
          <p:cNvPr id="6" name="Picture 5">
            <a:extLst>
              <a:ext uri="{FF2B5EF4-FFF2-40B4-BE49-F238E27FC236}">
                <a16:creationId xmlns:a16="http://schemas.microsoft.com/office/drawing/2014/main" id="{BE0BF75E-D91D-4697-88B5-CB023E0144B5}"/>
              </a:ext>
            </a:extLst>
          </p:cNvPr>
          <p:cNvPicPr>
            <a:picLocks noChangeAspect="1"/>
          </p:cNvPicPr>
          <p:nvPr/>
        </p:nvPicPr>
        <p:blipFill>
          <a:blip r:embed="rId4"/>
          <a:stretch>
            <a:fillRect/>
          </a:stretch>
        </p:blipFill>
        <p:spPr>
          <a:xfrm>
            <a:off x="6206836" y="1878084"/>
            <a:ext cx="5146964" cy="4467298"/>
          </a:xfrm>
          <a:prstGeom prst="rect">
            <a:avLst/>
          </a:prstGeom>
        </p:spPr>
      </p:pic>
      <p:pic>
        <p:nvPicPr>
          <p:cNvPr id="7" name="Picture 6">
            <a:extLst>
              <a:ext uri="{FF2B5EF4-FFF2-40B4-BE49-F238E27FC236}">
                <a16:creationId xmlns:a16="http://schemas.microsoft.com/office/drawing/2014/main" id="{55EC376E-9E4D-4831-BCB5-B2AC96D04DD0}"/>
              </a:ext>
            </a:extLst>
          </p:cNvPr>
          <p:cNvPicPr>
            <a:picLocks noChangeAspect="1"/>
          </p:cNvPicPr>
          <p:nvPr/>
        </p:nvPicPr>
        <p:blipFill>
          <a:blip r:embed="rId5"/>
          <a:stretch>
            <a:fillRect/>
          </a:stretch>
        </p:blipFill>
        <p:spPr>
          <a:xfrm>
            <a:off x="838200" y="4198286"/>
            <a:ext cx="5146964" cy="2105532"/>
          </a:xfrm>
          <a:prstGeom prst="rect">
            <a:avLst/>
          </a:prstGeom>
        </p:spPr>
      </p:pic>
    </p:spTree>
    <p:extLst>
      <p:ext uri="{BB962C8B-B14F-4D97-AF65-F5344CB8AC3E}">
        <p14:creationId xmlns:p14="http://schemas.microsoft.com/office/powerpoint/2010/main" val="3382732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7DBA5-4266-4B3C-AD7C-971ADDFFF935}"/>
              </a:ext>
            </a:extLst>
          </p:cNvPr>
          <p:cNvPicPr>
            <a:picLocks noChangeAspect="1"/>
          </p:cNvPicPr>
          <p:nvPr/>
        </p:nvPicPr>
        <p:blipFill rotWithShape="1">
          <a:blip r:embed="rId2"/>
          <a:srcRect t="19031" b="5768"/>
          <a:stretch/>
        </p:blipFill>
        <p:spPr>
          <a:xfrm>
            <a:off x="20" y="10"/>
            <a:ext cx="6095980" cy="3428990"/>
          </a:xfrm>
          <a:prstGeom prst="rect">
            <a:avLst/>
          </a:prstGeom>
        </p:spPr>
      </p:pic>
      <p:pic>
        <p:nvPicPr>
          <p:cNvPr id="6" name="Picture 5">
            <a:extLst>
              <a:ext uri="{FF2B5EF4-FFF2-40B4-BE49-F238E27FC236}">
                <a16:creationId xmlns:a16="http://schemas.microsoft.com/office/drawing/2014/main" id="{F7E0A90B-9287-4C46-8289-C180CB73D9AD}"/>
              </a:ext>
            </a:extLst>
          </p:cNvPr>
          <p:cNvPicPr>
            <a:picLocks noChangeAspect="1"/>
          </p:cNvPicPr>
          <p:nvPr/>
        </p:nvPicPr>
        <p:blipFill rotWithShape="1">
          <a:blip r:embed="rId3"/>
          <a:srcRect r="446" b="2"/>
          <a:stretch/>
        </p:blipFill>
        <p:spPr>
          <a:xfrm>
            <a:off x="6096000" y="10"/>
            <a:ext cx="6096000" cy="3428990"/>
          </a:xfrm>
          <a:prstGeom prst="rect">
            <a:avLst/>
          </a:prstGeom>
        </p:spPr>
      </p:pic>
      <p:pic>
        <p:nvPicPr>
          <p:cNvPr id="4" name="Content Placeholder 3">
            <a:extLst>
              <a:ext uri="{FF2B5EF4-FFF2-40B4-BE49-F238E27FC236}">
                <a16:creationId xmlns:a16="http://schemas.microsoft.com/office/drawing/2014/main" id="{ACA418F7-1CC5-49EF-AC21-4CBD71DD5801}"/>
              </a:ext>
            </a:extLst>
          </p:cNvPr>
          <p:cNvPicPr>
            <a:picLocks noGrp="1" noChangeAspect="1"/>
          </p:cNvPicPr>
          <p:nvPr>
            <p:ph idx="1"/>
          </p:nvPr>
        </p:nvPicPr>
        <p:blipFill rotWithShape="1">
          <a:blip r:embed="rId4"/>
          <a:srcRect t="17297" r="1" b="1"/>
          <a:stretch/>
        </p:blipFill>
        <p:spPr>
          <a:xfrm>
            <a:off x="20" y="3429000"/>
            <a:ext cx="6095980" cy="3429000"/>
          </a:xfrm>
          <a:prstGeom prst="rect">
            <a:avLst/>
          </a:prstGeom>
        </p:spPr>
      </p:pic>
      <p:pic>
        <p:nvPicPr>
          <p:cNvPr id="5" name="Picture 4">
            <a:extLst>
              <a:ext uri="{FF2B5EF4-FFF2-40B4-BE49-F238E27FC236}">
                <a16:creationId xmlns:a16="http://schemas.microsoft.com/office/drawing/2014/main" id="{537188E2-7063-4F55-BE5C-CF32B11F28D5}"/>
              </a:ext>
            </a:extLst>
          </p:cNvPr>
          <p:cNvPicPr>
            <a:picLocks noChangeAspect="1"/>
          </p:cNvPicPr>
          <p:nvPr/>
        </p:nvPicPr>
        <p:blipFill rotWithShape="1">
          <a:blip r:embed="rId5"/>
          <a:srcRect t="18743" b="3508"/>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FE387008-633B-43D9-8F29-ADD0A1F49C9D}"/>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b="1" kern="1200">
                <a:solidFill>
                  <a:srgbClr val="080808"/>
                </a:solidFill>
                <a:latin typeface="+mj-lt"/>
                <a:ea typeface="+mj-ea"/>
                <a:cs typeface="+mj-cs"/>
              </a:rPr>
              <a:t>Arab Slave Trade</a:t>
            </a:r>
          </a:p>
        </p:txBody>
      </p:sp>
    </p:spTree>
    <p:extLst>
      <p:ext uri="{BB962C8B-B14F-4D97-AF65-F5344CB8AC3E}">
        <p14:creationId xmlns:p14="http://schemas.microsoft.com/office/powerpoint/2010/main" val="1221244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E2BF-2E73-4016-987B-B88F21B19B71}"/>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b="1"/>
              <a:t>Slavery </a:t>
            </a:r>
          </a:p>
        </p:txBody>
      </p:sp>
      <p:sp>
        <p:nvSpPr>
          <p:cNvPr id="5" name="Rectangle 4">
            <a:extLst>
              <a:ext uri="{FF2B5EF4-FFF2-40B4-BE49-F238E27FC236}">
                <a16:creationId xmlns:a16="http://schemas.microsoft.com/office/drawing/2014/main" id="{5C149F8F-7773-4794-86A0-F0531F3ED5ED}"/>
              </a:ext>
            </a:extLst>
          </p:cNvPr>
          <p:cNvSpPr/>
          <p:nvPr/>
        </p:nvSpPr>
        <p:spPr>
          <a:xfrm>
            <a:off x="4965431" y="2438400"/>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Atlantic Slave Trade: The enterprise through which African slaves were brought to work on plantations in the Caribbean Islands, Latin America, and the southern United States primarily.</a:t>
            </a:r>
          </a:p>
          <a:p>
            <a:pPr indent="-228600">
              <a:lnSpc>
                <a:spcPct val="90000"/>
              </a:lnSpc>
              <a:spcAft>
                <a:spcPts val="600"/>
              </a:spcAft>
              <a:buFont typeface="Arial" panose="020B0604020202020204" pitchFamily="34" charset="0"/>
              <a:buChar char="•"/>
            </a:pPr>
            <a:r>
              <a:rPr lang="en-US" sz="2000" dirty="0"/>
              <a:t>Bonded labor: A form of indenture in which a loan is repaid by work, the worker being unable to leave until the debt is repaid</a:t>
            </a:r>
          </a:p>
          <a:p>
            <a:pPr indent="-228600">
              <a:lnSpc>
                <a:spcPct val="90000"/>
              </a:lnSpc>
              <a:spcAft>
                <a:spcPts val="600"/>
              </a:spcAft>
              <a:buFont typeface="Arial" panose="020B0604020202020204" pitchFamily="34" charset="0"/>
              <a:buChar char="•"/>
            </a:pPr>
            <a:r>
              <a:rPr lang="en-US" sz="2000" dirty="0"/>
              <a:t>Slavery: an institution or social practice of owning human beings as property, especially for use as forced laborers</a:t>
            </a:r>
          </a:p>
          <a:p>
            <a:pPr indent="-228600">
              <a:lnSpc>
                <a:spcPct val="90000"/>
              </a:lnSpc>
              <a:spcAft>
                <a:spcPts val="600"/>
              </a:spcAft>
              <a:buFont typeface="Arial" panose="020B0604020202020204" pitchFamily="34" charset="0"/>
              <a:buChar char="•"/>
            </a:pPr>
            <a:r>
              <a:rPr lang="en-US" sz="2000" dirty="0"/>
              <a:t>Debt bondage: A condition similar to slavery where human beings are unable to control their lives or their work due to unpaid debts.</a:t>
            </a:r>
          </a:p>
        </p:txBody>
      </p:sp>
      <p:pic>
        <p:nvPicPr>
          <p:cNvPr id="4" name="Content Placeholder 3">
            <a:extLst>
              <a:ext uri="{FF2B5EF4-FFF2-40B4-BE49-F238E27FC236}">
                <a16:creationId xmlns:a16="http://schemas.microsoft.com/office/drawing/2014/main" id="{8F7028CC-9B87-4D8D-9CE2-B4B481DC1343}"/>
              </a:ext>
            </a:extLst>
          </p:cNvPr>
          <p:cNvPicPr>
            <a:picLocks noGrp="1" noChangeAspect="1"/>
          </p:cNvPicPr>
          <p:nvPr>
            <p:ph idx="1"/>
          </p:nvPr>
        </p:nvPicPr>
        <p:blipFill rotWithShape="1">
          <a:blip r:embed="rId2"/>
          <a:srcRect l="6296" r="7046"/>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571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91AEB-0E97-494F-827A-6595924EB51B}"/>
              </a:ext>
            </a:extLst>
          </p:cNvPr>
          <p:cNvSpPr>
            <a:spLocks noGrp="1"/>
          </p:cNvSpPr>
          <p:nvPr>
            <p:ph type="title"/>
          </p:nvPr>
        </p:nvSpPr>
        <p:spPr/>
        <p:txBody>
          <a:bodyPr/>
          <a:lstStyle/>
          <a:p>
            <a:pPr algn="ctr"/>
            <a:r>
              <a:rPr lang="pt-PT" dirty="0" err="1"/>
              <a:t>Living</a:t>
            </a:r>
            <a:r>
              <a:rPr lang="pt-PT" dirty="0"/>
              <a:t> </a:t>
            </a:r>
            <a:r>
              <a:rPr lang="pt-PT" dirty="0" err="1"/>
              <a:t>Conditions</a:t>
            </a:r>
            <a:endParaRPr lang="pt-PT" dirty="0"/>
          </a:p>
        </p:txBody>
      </p:sp>
      <p:pic>
        <p:nvPicPr>
          <p:cNvPr id="4" name="Content Placeholder 3">
            <a:extLst>
              <a:ext uri="{FF2B5EF4-FFF2-40B4-BE49-F238E27FC236}">
                <a16:creationId xmlns:a16="http://schemas.microsoft.com/office/drawing/2014/main" id="{39BCC3E7-0BB3-4CA1-9D58-D6889F3202F8}"/>
              </a:ext>
            </a:extLst>
          </p:cNvPr>
          <p:cNvPicPr>
            <a:picLocks noGrp="1" noChangeAspect="1"/>
          </p:cNvPicPr>
          <p:nvPr>
            <p:ph idx="1"/>
          </p:nvPr>
        </p:nvPicPr>
        <p:blipFill>
          <a:blip r:embed="rId2"/>
          <a:stretch>
            <a:fillRect/>
          </a:stretch>
        </p:blipFill>
        <p:spPr>
          <a:xfrm>
            <a:off x="865909" y="2366025"/>
            <a:ext cx="4343400" cy="2718593"/>
          </a:xfrm>
          <a:prstGeom prst="rect">
            <a:avLst/>
          </a:prstGeom>
        </p:spPr>
      </p:pic>
      <p:pic>
        <p:nvPicPr>
          <p:cNvPr id="5" name="Picture 4">
            <a:extLst>
              <a:ext uri="{FF2B5EF4-FFF2-40B4-BE49-F238E27FC236}">
                <a16:creationId xmlns:a16="http://schemas.microsoft.com/office/drawing/2014/main" id="{527B49A7-F832-4C3A-922D-99FD1B85BDA1}"/>
              </a:ext>
            </a:extLst>
          </p:cNvPr>
          <p:cNvPicPr>
            <a:picLocks noChangeAspect="1"/>
          </p:cNvPicPr>
          <p:nvPr/>
        </p:nvPicPr>
        <p:blipFill>
          <a:blip r:embed="rId3"/>
          <a:stretch>
            <a:fillRect/>
          </a:stretch>
        </p:blipFill>
        <p:spPr>
          <a:xfrm>
            <a:off x="5973907" y="2366024"/>
            <a:ext cx="5352184" cy="2718593"/>
          </a:xfrm>
          <a:prstGeom prst="rect">
            <a:avLst/>
          </a:prstGeom>
        </p:spPr>
      </p:pic>
    </p:spTree>
    <p:extLst>
      <p:ext uri="{BB962C8B-B14F-4D97-AF65-F5344CB8AC3E}">
        <p14:creationId xmlns:p14="http://schemas.microsoft.com/office/powerpoint/2010/main" val="2715442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13E7-3F8E-401A-BB51-DF78CBFC1E30}"/>
              </a:ext>
            </a:extLst>
          </p:cNvPr>
          <p:cNvSpPr>
            <a:spLocks noGrp="1"/>
          </p:cNvSpPr>
          <p:nvPr>
            <p:ph type="title"/>
          </p:nvPr>
        </p:nvSpPr>
        <p:spPr/>
        <p:txBody>
          <a:bodyPr/>
          <a:lstStyle/>
          <a:p>
            <a:pPr algn="ctr"/>
            <a:r>
              <a:rPr lang="pt-PT" b="1" dirty="0" err="1"/>
              <a:t>Modern</a:t>
            </a:r>
            <a:r>
              <a:rPr lang="pt-PT" b="1" dirty="0"/>
              <a:t> </a:t>
            </a:r>
            <a:r>
              <a:rPr lang="pt-PT" b="1" dirty="0" err="1"/>
              <a:t>Slave</a:t>
            </a:r>
            <a:r>
              <a:rPr lang="pt-PT" b="1" dirty="0"/>
              <a:t> </a:t>
            </a:r>
            <a:r>
              <a:rPr lang="pt-PT" b="1" dirty="0" err="1"/>
              <a:t>Trade</a:t>
            </a:r>
            <a:endParaRPr lang="pt-PT" b="1" dirty="0"/>
          </a:p>
        </p:txBody>
      </p:sp>
      <p:sp>
        <p:nvSpPr>
          <p:cNvPr id="3" name="Content Placeholder 2">
            <a:extLst>
              <a:ext uri="{FF2B5EF4-FFF2-40B4-BE49-F238E27FC236}">
                <a16:creationId xmlns:a16="http://schemas.microsoft.com/office/drawing/2014/main" id="{2F75BC56-4700-4D4A-ACFC-A14589AC608B}"/>
              </a:ext>
            </a:extLst>
          </p:cNvPr>
          <p:cNvSpPr>
            <a:spLocks noGrp="1"/>
          </p:cNvSpPr>
          <p:nvPr>
            <p:ph idx="1"/>
          </p:nvPr>
        </p:nvSpPr>
        <p:spPr/>
        <p:txBody>
          <a:bodyPr/>
          <a:lstStyle/>
          <a:p>
            <a:r>
              <a:rPr lang="en-US" dirty="0"/>
              <a:t>Slavery is a system of social stratification that has been institutionally supported in many societies around the world throughout history.</a:t>
            </a:r>
          </a:p>
          <a:p>
            <a:r>
              <a:rPr lang="en-US" dirty="0"/>
              <a:t>The Atlantic slave trade brought African slaves to the Americas from the 1600’s to the 1900’s, spurring the growth of slave use on plantations in the U.S., where the slave population reached 4 million before slavery was made illegal in 1863.</a:t>
            </a:r>
          </a:p>
          <a:p>
            <a:r>
              <a:rPr lang="en-US" dirty="0"/>
              <a:t>Human trafficking, or the illegal trade of humans, is primarily used for forcing women and children into sex industries.</a:t>
            </a:r>
            <a:endParaRPr lang="pt-PT" dirty="0"/>
          </a:p>
        </p:txBody>
      </p:sp>
    </p:spTree>
    <p:extLst>
      <p:ext uri="{BB962C8B-B14F-4D97-AF65-F5344CB8AC3E}">
        <p14:creationId xmlns:p14="http://schemas.microsoft.com/office/powerpoint/2010/main" val="399646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4D728-B9DA-4AA8-BCDE-88FF54E17C56}"/>
              </a:ext>
            </a:extLst>
          </p:cNvPr>
          <p:cNvSpPr>
            <a:spLocks noGrp="1"/>
          </p:cNvSpPr>
          <p:nvPr>
            <p:ph type="title"/>
          </p:nvPr>
        </p:nvSpPr>
        <p:spPr/>
        <p:txBody>
          <a:bodyPr/>
          <a:lstStyle/>
          <a:p>
            <a:pPr algn="ctr"/>
            <a:r>
              <a:rPr lang="pt-PT" b="1" dirty="0" err="1"/>
              <a:t>Coolies</a:t>
            </a:r>
            <a:r>
              <a:rPr lang="pt-PT" b="1" dirty="0"/>
              <a:t> </a:t>
            </a:r>
            <a:r>
              <a:rPr lang="pt-PT" b="1" dirty="0" err="1"/>
              <a:t>and</a:t>
            </a:r>
            <a:r>
              <a:rPr lang="pt-PT" b="1" dirty="0"/>
              <a:t> </a:t>
            </a:r>
            <a:r>
              <a:rPr lang="pt-PT" b="1" dirty="0" err="1"/>
              <a:t>Indented</a:t>
            </a:r>
            <a:r>
              <a:rPr lang="pt-PT" b="1" dirty="0"/>
              <a:t> Labour</a:t>
            </a:r>
          </a:p>
        </p:txBody>
      </p:sp>
      <p:pic>
        <p:nvPicPr>
          <p:cNvPr id="4" name="Content Placeholder 3">
            <a:extLst>
              <a:ext uri="{FF2B5EF4-FFF2-40B4-BE49-F238E27FC236}">
                <a16:creationId xmlns:a16="http://schemas.microsoft.com/office/drawing/2014/main" id="{227777E1-739C-4052-BAFA-8F1147A13B18}"/>
              </a:ext>
            </a:extLst>
          </p:cNvPr>
          <p:cNvPicPr>
            <a:picLocks noGrp="1" noChangeAspect="1"/>
          </p:cNvPicPr>
          <p:nvPr>
            <p:ph idx="1"/>
          </p:nvPr>
        </p:nvPicPr>
        <p:blipFill>
          <a:blip r:embed="rId2"/>
          <a:stretch>
            <a:fillRect/>
          </a:stretch>
        </p:blipFill>
        <p:spPr>
          <a:xfrm>
            <a:off x="838200" y="1825625"/>
            <a:ext cx="4620491" cy="4351338"/>
          </a:xfrm>
          <a:prstGeom prst="rect">
            <a:avLst/>
          </a:prstGeom>
        </p:spPr>
      </p:pic>
      <p:pic>
        <p:nvPicPr>
          <p:cNvPr id="5" name="Picture 4">
            <a:extLst>
              <a:ext uri="{FF2B5EF4-FFF2-40B4-BE49-F238E27FC236}">
                <a16:creationId xmlns:a16="http://schemas.microsoft.com/office/drawing/2014/main" id="{D569ECFF-1A8C-425D-B1B7-7F88D83BF8D9}"/>
              </a:ext>
            </a:extLst>
          </p:cNvPr>
          <p:cNvPicPr>
            <a:picLocks noChangeAspect="1"/>
          </p:cNvPicPr>
          <p:nvPr/>
        </p:nvPicPr>
        <p:blipFill>
          <a:blip r:embed="rId3"/>
          <a:stretch>
            <a:fillRect/>
          </a:stretch>
        </p:blipFill>
        <p:spPr>
          <a:xfrm>
            <a:off x="5675871" y="1825625"/>
            <a:ext cx="5677930" cy="4351338"/>
          </a:xfrm>
          <a:prstGeom prst="rect">
            <a:avLst/>
          </a:prstGeom>
        </p:spPr>
      </p:pic>
    </p:spTree>
    <p:extLst>
      <p:ext uri="{BB962C8B-B14F-4D97-AF65-F5344CB8AC3E}">
        <p14:creationId xmlns:p14="http://schemas.microsoft.com/office/powerpoint/2010/main" val="948477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0A365-C5DC-4701-BCD9-C6B70461FF30}"/>
              </a:ext>
            </a:extLst>
          </p:cNvPr>
          <p:cNvSpPr>
            <a:spLocks noGrp="1"/>
          </p:cNvSpPr>
          <p:nvPr>
            <p:ph type="title"/>
          </p:nvPr>
        </p:nvSpPr>
        <p:spPr/>
        <p:txBody>
          <a:bodyPr/>
          <a:lstStyle/>
          <a:p>
            <a:pPr algn="ctr"/>
            <a:r>
              <a:rPr lang="pt-PT" b="1" dirty="0" err="1"/>
              <a:t>Girmitiya</a:t>
            </a:r>
            <a:r>
              <a:rPr lang="pt-PT" b="1" dirty="0"/>
              <a:t> </a:t>
            </a:r>
            <a:r>
              <a:rPr lang="pt-PT" b="1" dirty="0" err="1"/>
              <a:t>System</a:t>
            </a:r>
            <a:endParaRPr lang="pt-PT" b="1" dirty="0"/>
          </a:p>
        </p:txBody>
      </p:sp>
      <p:pic>
        <p:nvPicPr>
          <p:cNvPr id="4" name="Content Placeholder 3">
            <a:extLst>
              <a:ext uri="{FF2B5EF4-FFF2-40B4-BE49-F238E27FC236}">
                <a16:creationId xmlns:a16="http://schemas.microsoft.com/office/drawing/2014/main" id="{31B2CAB8-0B01-496A-8CDD-791C410EE1D8}"/>
              </a:ext>
            </a:extLst>
          </p:cNvPr>
          <p:cNvPicPr>
            <a:picLocks noGrp="1" noChangeAspect="1"/>
          </p:cNvPicPr>
          <p:nvPr>
            <p:ph idx="1"/>
          </p:nvPr>
        </p:nvPicPr>
        <p:blipFill>
          <a:blip r:embed="rId2"/>
          <a:stretch>
            <a:fillRect/>
          </a:stretch>
        </p:blipFill>
        <p:spPr>
          <a:xfrm>
            <a:off x="838200" y="2182019"/>
            <a:ext cx="5210175" cy="3333750"/>
          </a:xfrm>
          <a:prstGeom prst="rect">
            <a:avLst/>
          </a:prstGeom>
        </p:spPr>
      </p:pic>
      <p:sp>
        <p:nvSpPr>
          <p:cNvPr id="5" name="Rectangle 4">
            <a:extLst>
              <a:ext uri="{FF2B5EF4-FFF2-40B4-BE49-F238E27FC236}">
                <a16:creationId xmlns:a16="http://schemas.microsoft.com/office/drawing/2014/main" id="{524E1E9D-3094-4662-A513-5A9C2A4EF606}"/>
              </a:ext>
            </a:extLst>
          </p:cNvPr>
          <p:cNvSpPr/>
          <p:nvPr/>
        </p:nvSpPr>
        <p:spPr>
          <a:xfrm>
            <a:off x="6262254" y="2413338"/>
            <a:ext cx="5210175" cy="2308324"/>
          </a:xfrm>
          <a:prstGeom prst="rect">
            <a:avLst/>
          </a:prstGeom>
        </p:spPr>
        <p:txBody>
          <a:bodyPr wrap="square">
            <a:spAutoFit/>
          </a:bodyPr>
          <a:lstStyle/>
          <a:p>
            <a:r>
              <a:rPr lang="en-US" dirty="0" err="1"/>
              <a:t>Girmitiya</a:t>
            </a:r>
            <a:r>
              <a:rPr lang="en-US" dirty="0"/>
              <a:t> or </a:t>
            </a:r>
            <a:r>
              <a:rPr lang="en-US" dirty="0" err="1"/>
              <a:t>Jahajis</a:t>
            </a:r>
            <a:r>
              <a:rPr lang="en-US" dirty="0"/>
              <a:t> were indentured Indian </a:t>
            </a:r>
            <a:r>
              <a:rPr lang="en-US" dirty="0" err="1"/>
              <a:t>labourers</a:t>
            </a:r>
            <a:r>
              <a:rPr lang="en-US" dirty="0"/>
              <a:t> whom the British Empire sent to Fiji, Mauritius, South Africa, and the Caribbean (mostly Trinidad and Tobago, Guyana, Suriname, and Jamaica) to work on sugarcane plantations for the benefit of European settlers. (In Fiji, policy discouraged Melanesian Fijians from working on these plantations, in an attempt to preserve their culture.)</a:t>
            </a:r>
            <a:endParaRPr lang="pt-PT" dirty="0"/>
          </a:p>
        </p:txBody>
      </p:sp>
    </p:spTree>
    <p:extLst>
      <p:ext uri="{BB962C8B-B14F-4D97-AF65-F5344CB8AC3E}">
        <p14:creationId xmlns:p14="http://schemas.microsoft.com/office/powerpoint/2010/main" val="2915007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F71764C-C655-43D6-A4BC-0EEFF7C518A7}"/>
              </a:ext>
            </a:extLst>
          </p:cNvPr>
          <p:cNvSpPr>
            <a:spLocks noGrp="1"/>
          </p:cNvSpPr>
          <p:nvPr>
            <p:ph type="title"/>
          </p:nvPr>
        </p:nvSpPr>
        <p:spPr>
          <a:xfrm>
            <a:off x="8842248" y="1481328"/>
            <a:ext cx="2926080" cy="2468880"/>
          </a:xfrm>
        </p:spPr>
        <p:txBody>
          <a:bodyPr vert="horz" lIns="91440" tIns="45720" rIns="91440" bIns="45720" rtlCol="0" anchor="b">
            <a:normAutofit/>
          </a:bodyPr>
          <a:lstStyle/>
          <a:p>
            <a:r>
              <a:rPr lang="en-US" sz="4000" b="1"/>
              <a:t>Inequality and Stratification</a:t>
            </a:r>
          </a:p>
        </p:txBody>
      </p:sp>
      <p:sp>
        <p:nvSpPr>
          <p:cNvPr id="31"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Shape 34">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Content Placeholder 3">
            <a:extLst>
              <a:ext uri="{FF2B5EF4-FFF2-40B4-BE49-F238E27FC236}">
                <a16:creationId xmlns:a16="http://schemas.microsoft.com/office/drawing/2014/main" id="{4900F575-52EE-4858-B27B-ED5BEC5FE9DB}"/>
              </a:ext>
            </a:extLst>
          </p:cNvPr>
          <p:cNvPicPr>
            <a:picLocks noGrp="1" noChangeAspect="1"/>
          </p:cNvPicPr>
          <p:nvPr>
            <p:ph idx="1"/>
          </p:nvPr>
        </p:nvPicPr>
        <p:blipFill rotWithShape="1">
          <a:blip r:embed="rId2"/>
          <a:srcRect t="2098" r="1" b="6120"/>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1760194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96BEC-1703-4B38-B1CD-9F076F9C2CF3}"/>
              </a:ext>
            </a:extLst>
          </p:cNvPr>
          <p:cNvSpPr>
            <a:spLocks noGrp="1"/>
          </p:cNvSpPr>
          <p:nvPr>
            <p:ph type="title"/>
          </p:nvPr>
        </p:nvSpPr>
        <p:spPr/>
        <p:txBody>
          <a:bodyPr/>
          <a:lstStyle/>
          <a:p>
            <a:pPr algn="ctr"/>
            <a:r>
              <a:rPr lang="pt-PT" b="1" dirty="0" err="1"/>
              <a:t>Modern</a:t>
            </a:r>
            <a:r>
              <a:rPr lang="pt-PT" b="1" dirty="0"/>
              <a:t> </a:t>
            </a:r>
            <a:r>
              <a:rPr lang="pt-PT" b="1" dirty="0" err="1"/>
              <a:t>Indented</a:t>
            </a:r>
            <a:r>
              <a:rPr lang="pt-PT" b="1" dirty="0"/>
              <a:t> Labour</a:t>
            </a:r>
          </a:p>
        </p:txBody>
      </p:sp>
      <p:pic>
        <p:nvPicPr>
          <p:cNvPr id="4" name="Content Placeholder 3">
            <a:extLst>
              <a:ext uri="{FF2B5EF4-FFF2-40B4-BE49-F238E27FC236}">
                <a16:creationId xmlns:a16="http://schemas.microsoft.com/office/drawing/2014/main" id="{6EFACDCA-A780-4F43-B8EA-8F8F3790901A}"/>
              </a:ext>
            </a:extLst>
          </p:cNvPr>
          <p:cNvPicPr>
            <a:picLocks noGrp="1" noChangeAspect="1"/>
          </p:cNvPicPr>
          <p:nvPr>
            <p:ph idx="1"/>
          </p:nvPr>
        </p:nvPicPr>
        <p:blipFill>
          <a:blip r:embed="rId2"/>
          <a:stretch>
            <a:fillRect/>
          </a:stretch>
        </p:blipFill>
        <p:spPr>
          <a:xfrm>
            <a:off x="838200" y="1995055"/>
            <a:ext cx="1800225" cy="3000735"/>
          </a:xfrm>
          <a:prstGeom prst="rect">
            <a:avLst/>
          </a:prstGeom>
        </p:spPr>
      </p:pic>
      <p:pic>
        <p:nvPicPr>
          <p:cNvPr id="5" name="Picture 4">
            <a:extLst>
              <a:ext uri="{FF2B5EF4-FFF2-40B4-BE49-F238E27FC236}">
                <a16:creationId xmlns:a16="http://schemas.microsoft.com/office/drawing/2014/main" id="{0EBFF893-389D-4D6E-9C82-68A1C11F5CDA}"/>
              </a:ext>
            </a:extLst>
          </p:cNvPr>
          <p:cNvPicPr>
            <a:picLocks noChangeAspect="1"/>
          </p:cNvPicPr>
          <p:nvPr/>
        </p:nvPicPr>
        <p:blipFill>
          <a:blip r:embed="rId3"/>
          <a:stretch>
            <a:fillRect/>
          </a:stretch>
        </p:blipFill>
        <p:spPr>
          <a:xfrm>
            <a:off x="3796145" y="1995055"/>
            <a:ext cx="4281272" cy="3000734"/>
          </a:xfrm>
          <a:prstGeom prst="rect">
            <a:avLst/>
          </a:prstGeom>
        </p:spPr>
      </p:pic>
      <p:pic>
        <p:nvPicPr>
          <p:cNvPr id="6" name="Picture 5">
            <a:extLst>
              <a:ext uri="{FF2B5EF4-FFF2-40B4-BE49-F238E27FC236}">
                <a16:creationId xmlns:a16="http://schemas.microsoft.com/office/drawing/2014/main" id="{1D0C4FDA-6C1D-422C-B15F-1E9AF2B65EBF}"/>
              </a:ext>
            </a:extLst>
          </p:cNvPr>
          <p:cNvPicPr>
            <a:picLocks noChangeAspect="1"/>
          </p:cNvPicPr>
          <p:nvPr/>
        </p:nvPicPr>
        <p:blipFill>
          <a:blip r:embed="rId4"/>
          <a:stretch>
            <a:fillRect/>
          </a:stretch>
        </p:blipFill>
        <p:spPr>
          <a:xfrm>
            <a:off x="9248597" y="1995055"/>
            <a:ext cx="2105203" cy="3000735"/>
          </a:xfrm>
          <a:prstGeom prst="rect">
            <a:avLst/>
          </a:prstGeom>
        </p:spPr>
      </p:pic>
    </p:spTree>
    <p:extLst>
      <p:ext uri="{BB962C8B-B14F-4D97-AF65-F5344CB8AC3E}">
        <p14:creationId xmlns:p14="http://schemas.microsoft.com/office/powerpoint/2010/main" val="3093674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pt-PT" b="1" dirty="0" err="1">
                <a:solidFill>
                  <a:schemeClr val="tx2"/>
                </a:solidFill>
              </a:rPr>
              <a:t>Definition</a:t>
            </a:r>
            <a:r>
              <a:rPr lang="pt-PT" b="1" dirty="0">
                <a:solidFill>
                  <a:schemeClr val="tx2"/>
                </a:solidFill>
              </a:rPr>
              <a:t> </a:t>
            </a:r>
            <a:r>
              <a:rPr lang="pt-PT" b="1" dirty="0" err="1">
                <a:solidFill>
                  <a:schemeClr val="tx2"/>
                </a:solidFill>
              </a:rPr>
              <a:t>of</a:t>
            </a:r>
            <a:r>
              <a:rPr lang="pt-PT" b="1" dirty="0">
                <a:solidFill>
                  <a:schemeClr val="tx2"/>
                </a:solidFill>
              </a:rPr>
              <a:t> </a:t>
            </a:r>
            <a:r>
              <a:rPr lang="pt-PT" b="1" dirty="0" err="1">
                <a:solidFill>
                  <a:schemeClr val="tx2"/>
                </a:solidFill>
              </a:rPr>
              <a:t>castes</a:t>
            </a:r>
            <a:endParaRPr lang="en-US" b="1" dirty="0">
              <a:solidFill>
                <a:schemeClr val="tx2"/>
              </a:solidFill>
            </a:endParaRPr>
          </a:p>
        </p:txBody>
      </p:sp>
      <p:sp>
        <p:nvSpPr>
          <p:cNvPr id="3" name="Content Placeholder 2"/>
          <p:cNvSpPr>
            <a:spLocks noGrp="1"/>
          </p:cNvSpPr>
          <p:nvPr>
            <p:ph idx="1"/>
          </p:nvPr>
        </p:nvSpPr>
        <p:spPr/>
        <p:txBody>
          <a:bodyPr>
            <a:normAutofit/>
          </a:bodyPr>
          <a:lstStyle/>
          <a:p>
            <a:r>
              <a:rPr lang="en-US" dirty="0"/>
              <a:t>Social stratification based on ascription or birth</a:t>
            </a:r>
          </a:p>
          <a:p>
            <a:pPr marL="0" indent="0">
              <a:buNone/>
            </a:pPr>
            <a:endParaRPr lang="pt-PT" dirty="0"/>
          </a:p>
          <a:p>
            <a:pPr marL="0" indent="0">
              <a:buNone/>
            </a:pPr>
            <a:r>
              <a:rPr lang="pt-PT" dirty="0" err="1"/>
              <a:t>Differences</a:t>
            </a:r>
            <a:r>
              <a:rPr lang="pt-PT" dirty="0"/>
              <a:t> to classes:</a:t>
            </a:r>
          </a:p>
          <a:p>
            <a:r>
              <a:rPr lang="en-US" dirty="0"/>
              <a:t>Closed class system with life time status</a:t>
            </a:r>
          </a:p>
          <a:p>
            <a:r>
              <a:rPr lang="en-US" dirty="0"/>
              <a:t>No possibility of social mobility </a:t>
            </a:r>
          </a:p>
          <a:p>
            <a:r>
              <a:rPr lang="pt-PT" dirty="0"/>
              <a:t>No </a:t>
            </a:r>
            <a:r>
              <a:rPr lang="en-US" dirty="0"/>
              <a:t>inter-caste marriage </a:t>
            </a:r>
          </a:p>
          <a:p>
            <a:r>
              <a:rPr lang="pt-PT" dirty="0" err="1"/>
              <a:t>Based</a:t>
            </a:r>
            <a:r>
              <a:rPr lang="pt-PT" dirty="0"/>
              <a:t> </a:t>
            </a:r>
            <a:r>
              <a:rPr lang="pt-PT" dirty="0" err="1"/>
              <a:t>on</a:t>
            </a:r>
            <a:r>
              <a:rPr lang="pt-PT" dirty="0"/>
              <a:t> cultural </a:t>
            </a:r>
            <a:r>
              <a:rPr lang="pt-PT" dirty="0" err="1"/>
              <a:t>beliefs</a:t>
            </a:r>
            <a:r>
              <a:rPr lang="pt-PT" dirty="0"/>
              <a:t> </a:t>
            </a:r>
            <a:r>
              <a:rPr lang="pt-PT" dirty="0" err="1"/>
              <a:t>and</a:t>
            </a:r>
            <a:r>
              <a:rPr lang="pt-PT" dirty="0"/>
              <a:t> </a:t>
            </a:r>
            <a:r>
              <a:rPr lang="pt-PT" dirty="0" err="1"/>
              <a:t>religion</a:t>
            </a:r>
            <a:endParaRPr lang="pt-PT" dirty="0"/>
          </a:p>
          <a:p>
            <a:endParaRPr lang="en-US" dirty="0"/>
          </a:p>
        </p:txBody>
      </p:sp>
    </p:spTree>
    <p:extLst>
      <p:ext uri="{BB962C8B-B14F-4D97-AF65-F5344CB8AC3E}">
        <p14:creationId xmlns:p14="http://schemas.microsoft.com/office/powerpoint/2010/main" val="236396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pt-PT" b="1" dirty="0" err="1">
                <a:solidFill>
                  <a:schemeClr val="tx2"/>
                </a:solidFill>
              </a:rPr>
              <a:t>Castes</a:t>
            </a:r>
            <a:r>
              <a:rPr lang="pt-PT" b="1" dirty="0">
                <a:solidFill>
                  <a:schemeClr val="tx2"/>
                </a:solidFill>
              </a:rPr>
              <a:t> in </a:t>
            </a:r>
            <a:r>
              <a:rPr lang="pt-PT" b="1" dirty="0" err="1">
                <a:solidFill>
                  <a:schemeClr val="tx2"/>
                </a:solidFill>
              </a:rPr>
              <a:t>the</a:t>
            </a:r>
            <a:r>
              <a:rPr lang="pt-PT" b="1" dirty="0">
                <a:solidFill>
                  <a:schemeClr val="tx2"/>
                </a:solidFill>
              </a:rPr>
              <a:t> </a:t>
            </a:r>
            <a:r>
              <a:rPr lang="pt-PT" b="1" dirty="0" err="1">
                <a:solidFill>
                  <a:schemeClr val="tx2"/>
                </a:solidFill>
              </a:rPr>
              <a:t>past</a:t>
            </a:r>
            <a:r>
              <a:rPr lang="pt-PT" b="1" dirty="0">
                <a:solidFill>
                  <a:schemeClr val="tx2"/>
                </a:solidFill>
              </a:rPr>
              <a:t> </a:t>
            </a:r>
            <a:r>
              <a:rPr lang="pt-PT" b="1" dirty="0" err="1">
                <a:solidFill>
                  <a:schemeClr val="tx2"/>
                </a:solidFill>
              </a:rPr>
              <a:t>and</a:t>
            </a:r>
            <a:r>
              <a:rPr lang="pt-PT" b="1" dirty="0">
                <a:solidFill>
                  <a:schemeClr val="tx2"/>
                </a:solidFill>
              </a:rPr>
              <a:t> </a:t>
            </a:r>
            <a:r>
              <a:rPr lang="pt-PT" b="1" dirty="0" err="1">
                <a:solidFill>
                  <a:schemeClr val="tx2"/>
                </a:solidFill>
              </a:rPr>
              <a:t>today</a:t>
            </a:r>
            <a:endParaRPr lang="pt-PT" b="1" dirty="0">
              <a:solidFill>
                <a:schemeClr val="tx2"/>
              </a:solidFill>
            </a:endParaRPr>
          </a:p>
        </p:txBody>
      </p:sp>
      <p:sp>
        <p:nvSpPr>
          <p:cNvPr id="5" name="Content Placeholder 4"/>
          <p:cNvSpPr>
            <a:spLocks noGrp="1"/>
          </p:cNvSpPr>
          <p:nvPr>
            <p:ph idx="1"/>
          </p:nvPr>
        </p:nvSpPr>
        <p:spPr/>
        <p:txBody>
          <a:bodyPr>
            <a:normAutofit/>
          </a:bodyPr>
          <a:lstStyle/>
          <a:p>
            <a:pPr marL="0" indent="0">
              <a:buNone/>
            </a:pPr>
            <a:r>
              <a:rPr lang="pt-PT" dirty="0"/>
              <a:t>UK: </a:t>
            </a:r>
          </a:p>
          <a:p>
            <a:r>
              <a:rPr lang="pt-PT" dirty="0" err="1"/>
              <a:t>Past</a:t>
            </a:r>
            <a:r>
              <a:rPr lang="pt-PT" dirty="0"/>
              <a:t>: </a:t>
            </a:r>
            <a:r>
              <a:rPr lang="pt-PT" dirty="0" err="1"/>
              <a:t>caste</a:t>
            </a:r>
            <a:r>
              <a:rPr lang="pt-PT" dirty="0"/>
              <a:t> </a:t>
            </a:r>
            <a:r>
              <a:rPr lang="pt-PT" dirty="0" err="1"/>
              <a:t>like</a:t>
            </a:r>
            <a:r>
              <a:rPr lang="pt-PT" dirty="0"/>
              <a:t> </a:t>
            </a:r>
            <a:r>
              <a:rPr lang="pt-PT" dirty="0" err="1"/>
              <a:t>aristocracy</a:t>
            </a:r>
            <a:r>
              <a:rPr lang="pt-PT" dirty="0"/>
              <a:t> </a:t>
            </a:r>
          </a:p>
          <a:p>
            <a:pPr marL="0" indent="0">
              <a:buNone/>
            </a:pPr>
            <a:r>
              <a:rPr lang="pt-PT" dirty="0">
                <a:sym typeface="Wingdings" panose="05000000000000000000" pitchFamily="2" charset="2"/>
              </a:rPr>
              <a:t></a:t>
            </a:r>
            <a:r>
              <a:rPr lang="pt-PT" dirty="0" err="1">
                <a:sym typeface="Wingdings" panose="05000000000000000000" pitchFamily="2" charset="2"/>
              </a:rPr>
              <a:t>L</a:t>
            </a:r>
            <a:r>
              <a:rPr lang="pt-PT" dirty="0" err="1"/>
              <a:t>eading</a:t>
            </a:r>
            <a:r>
              <a:rPr lang="pt-PT" dirty="0"/>
              <a:t> </a:t>
            </a:r>
            <a:r>
              <a:rPr lang="pt-PT" dirty="0" err="1"/>
              <a:t>clergy</a:t>
            </a:r>
            <a:r>
              <a:rPr lang="pt-PT" dirty="0"/>
              <a:t>, </a:t>
            </a:r>
            <a:r>
              <a:rPr lang="pt-PT" dirty="0" err="1"/>
              <a:t>nobility</a:t>
            </a:r>
            <a:r>
              <a:rPr lang="pt-PT" dirty="0"/>
              <a:t>, </a:t>
            </a:r>
            <a:r>
              <a:rPr lang="pt-PT" dirty="0" err="1"/>
              <a:t>commoners</a:t>
            </a:r>
            <a:endParaRPr lang="pt-PT" dirty="0"/>
          </a:p>
          <a:p>
            <a:pPr marL="0" indent="0">
              <a:buNone/>
            </a:pPr>
            <a:endParaRPr lang="pt-PT" dirty="0"/>
          </a:p>
          <a:p>
            <a:r>
              <a:rPr lang="pt-PT" dirty="0" err="1"/>
              <a:t>Today</a:t>
            </a:r>
            <a:r>
              <a:rPr lang="pt-PT" dirty="0"/>
              <a:t>: </a:t>
            </a:r>
            <a:r>
              <a:rPr lang="pt-PT" dirty="0" err="1"/>
              <a:t>Class</a:t>
            </a:r>
            <a:r>
              <a:rPr lang="pt-PT" dirty="0"/>
              <a:t> </a:t>
            </a:r>
            <a:r>
              <a:rPr lang="pt-PT" dirty="0" err="1"/>
              <a:t>system</a:t>
            </a:r>
            <a:r>
              <a:rPr lang="pt-PT" dirty="0"/>
              <a:t> mixes </a:t>
            </a:r>
            <a:r>
              <a:rPr lang="pt-PT" dirty="0" err="1"/>
              <a:t>caste</a:t>
            </a:r>
            <a:r>
              <a:rPr lang="pt-PT" dirty="0"/>
              <a:t> </a:t>
            </a:r>
            <a:r>
              <a:rPr lang="pt-PT" dirty="0" err="1"/>
              <a:t>and</a:t>
            </a:r>
            <a:r>
              <a:rPr lang="pt-PT" dirty="0"/>
              <a:t> </a:t>
            </a:r>
            <a:r>
              <a:rPr lang="pt-PT" dirty="0" err="1"/>
              <a:t>meritocracy</a:t>
            </a:r>
            <a:endParaRPr lang="pt-PT" dirty="0"/>
          </a:p>
          <a:p>
            <a:pPr marL="446088" indent="-446088">
              <a:buNone/>
            </a:pPr>
            <a:r>
              <a:rPr lang="en-US" dirty="0">
                <a:sym typeface="Wingdings" panose="05000000000000000000" pitchFamily="2" charset="2"/>
              </a:rPr>
              <a:t></a:t>
            </a:r>
            <a:r>
              <a:rPr lang="en-US" dirty="0"/>
              <a:t>More emphasis on </a:t>
            </a:r>
            <a:r>
              <a:rPr lang="en-US" dirty="0" err="1"/>
              <a:t>labour</a:t>
            </a:r>
            <a:r>
              <a:rPr lang="en-US" dirty="0"/>
              <a:t>, money and education</a:t>
            </a:r>
            <a:endParaRPr lang="pt-PT" dirty="0"/>
          </a:p>
        </p:txBody>
      </p:sp>
    </p:spTree>
    <p:extLst>
      <p:ext uri="{BB962C8B-B14F-4D97-AF65-F5344CB8AC3E}">
        <p14:creationId xmlns:p14="http://schemas.microsoft.com/office/powerpoint/2010/main" val="682267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pt-PT" b="1" dirty="0" err="1">
                <a:solidFill>
                  <a:schemeClr val="tx2"/>
                </a:solidFill>
              </a:rPr>
              <a:t>Castes</a:t>
            </a:r>
            <a:r>
              <a:rPr lang="pt-PT" b="1" dirty="0">
                <a:solidFill>
                  <a:schemeClr val="tx2"/>
                </a:solidFill>
              </a:rPr>
              <a:t> in </a:t>
            </a:r>
            <a:r>
              <a:rPr lang="pt-PT" b="1" dirty="0" err="1">
                <a:solidFill>
                  <a:schemeClr val="tx2"/>
                </a:solidFill>
              </a:rPr>
              <a:t>the</a:t>
            </a:r>
            <a:r>
              <a:rPr lang="pt-PT" b="1" dirty="0">
                <a:solidFill>
                  <a:schemeClr val="tx2"/>
                </a:solidFill>
              </a:rPr>
              <a:t> </a:t>
            </a:r>
            <a:r>
              <a:rPr lang="pt-PT" b="1" dirty="0" err="1">
                <a:solidFill>
                  <a:schemeClr val="tx2"/>
                </a:solidFill>
              </a:rPr>
              <a:t>past</a:t>
            </a:r>
            <a:r>
              <a:rPr lang="pt-PT" b="1" dirty="0">
                <a:solidFill>
                  <a:schemeClr val="tx2"/>
                </a:solidFill>
              </a:rPr>
              <a:t> </a:t>
            </a:r>
            <a:r>
              <a:rPr lang="pt-PT" b="1" dirty="0" err="1">
                <a:solidFill>
                  <a:schemeClr val="tx2"/>
                </a:solidFill>
              </a:rPr>
              <a:t>and</a:t>
            </a:r>
            <a:r>
              <a:rPr lang="pt-PT" b="1" dirty="0">
                <a:solidFill>
                  <a:schemeClr val="tx2"/>
                </a:solidFill>
              </a:rPr>
              <a:t> </a:t>
            </a:r>
            <a:r>
              <a:rPr lang="pt-PT" b="1" dirty="0" err="1">
                <a:solidFill>
                  <a:schemeClr val="tx2"/>
                </a:solidFill>
              </a:rPr>
              <a:t>today</a:t>
            </a:r>
            <a:endParaRPr lang="en-US" b="1" dirty="0">
              <a:solidFill>
                <a:schemeClr val="tx2"/>
              </a:solidFill>
            </a:endParaRPr>
          </a:p>
        </p:txBody>
      </p:sp>
      <p:sp>
        <p:nvSpPr>
          <p:cNvPr id="3" name="Content Placeholder 2"/>
          <p:cNvSpPr>
            <a:spLocks noGrp="1"/>
          </p:cNvSpPr>
          <p:nvPr>
            <p:ph idx="1"/>
          </p:nvPr>
        </p:nvSpPr>
        <p:spPr/>
        <p:txBody>
          <a:bodyPr>
            <a:normAutofit/>
          </a:bodyPr>
          <a:lstStyle/>
          <a:p>
            <a:pPr marL="0" indent="0">
              <a:buNone/>
            </a:pPr>
            <a:r>
              <a:rPr lang="pt-PT" dirty="0" err="1"/>
              <a:t>Japan</a:t>
            </a:r>
            <a:endParaRPr lang="pt-PT" dirty="0"/>
          </a:p>
          <a:p>
            <a:r>
              <a:rPr lang="pt-PT" dirty="0" err="1"/>
              <a:t>Past</a:t>
            </a:r>
            <a:r>
              <a:rPr lang="pt-PT" dirty="0"/>
              <a:t>: </a:t>
            </a:r>
            <a:r>
              <a:rPr lang="pt-PT" dirty="0" err="1"/>
              <a:t>rigid</a:t>
            </a:r>
            <a:r>
              <a:rPr lang="pt-PT" dirty="0"/>
              <a:t> </a:t>
            </a:r>
            <a:r>
              <a:rPr lang="pt-PT" dirty="0" err="1"/>
              <a:t>caste</a:t>
            </a:r>
            <a:r>
              <a:rPr lang="pt-PT" dirty="0"/>
              <a:t> </a:t>
            </a:r>
            <a:r>
              <a:rPr lang="pt-PT" dirty="0" err="1"/>
              <a:t>system</a:t>
            </a:r>
            <a:endParaRPr lang="pt-PT" dirty="0"/>
          </a:p>
          <a:p>
            <a:pPr>
              <a:buFont typeface="Wingdings"/>
              <a:buChar char="à"/>
            </a:pPr>
            <a:r>
              <a:rPr lang="pt-PT" dirty="0"/>
              <a:t>Imperial </a:t>
            </a:r>
            <a:r>
              <a:rPr lang="pt-PT" dirty="0" err="1"/>
              <a:t>family</a:t>
            </a:r>
            <a:r>
              <a:rPr lang="pt-PT" dirty="0"/>
              <a:t> </a:t>
            </a:r>
            <a:r>
              <a:rPr lang="pt-PT" dirty="0" err="1"/>
              <a:t>ruled</a:t>
            </a:r>
            <a:r>
              <a:rPr lang="pt-PT" dirty="0"/>
              <a:t> </a:t>
            </a:r>
            <a:r>
              <a:rPr lang="pt-PT" dirty="0" err="1"/>
              <a:t>over</a:t>
            </a:r>
            <a:r>
              <a:rPr lang="pt-PT" dirty="0"/>
              <a:t> </a:t>
            </a:r>
            <a:r>
              <a:rPr lang="pt-PT" dirty="0" err="1"/>
              <a:t>nobles</a:t>
            </a:r>
            <a:r>
              <a:rPr lang="pt-PT" dirty="0"/>
              <a:t> </a:t>
            </a:r>
            <a:r>
              <a:rPr lang="pt-PT" dirty="0" err="1"/>
              <a:t>and</a:t>
            </a:r>
            <a:r>
              <a:rPr lang="pt-PT" dirty="0"/>
              <a:t> </a:t>
            </a:r>
            <a:r>
              <a:rPr lang="pt-PT" dirty="0" err="1"/>
              <a:t>commoners</a:t>
            </a:r>
            <a:endParaRPr lang="pt-PT" dirty="0"/>
          </a:p>
          <a:p>
            <a:pPr>
              <a:buFont typeface="Wingdings"/>
              <a:buChar char="à"/>
            </a:pPr>
            <a:endParaRPr lang="pt-PT" dirty="0"/>
          </a:p>
          <a:p>
            <a:r>
              <a:rPr lang="pt-PT" dirty="0" err="1"/>
              <a:t>Today</a:t>
            </a:r>
            <a:r>
              <a:rPr lang="pt-PT" dirty="0"/>
              <a:t>: </a:t>
            </a:r>
            <a:r>
              <a:rPr lang="pt-PT" dirty="0" err="1"/>
              <a:t>operating</a:t>
            </a:r>
            <a:r>
              <a:rPr lang="pt-PT" dirty="0"/>
              <a:t> </a:t>
            </a:r>
            <a:r>
              <a:rPr lang="pt-PT" dirty="0" err="1"/>
              <a:t>monarchy</a:t>
            </a:r>
            <a:r>
              <a:rPr lang="pt-PT" dirty="0"/>
              <a:t> </a:t>
            </a:r>
            <a:r>
              <a:rPr lang="pt-PT" dirty="0" err="1"/>
              <a:t>and</a:t>
            </a:r>
            <a:r>
              <a:rPr lang="pt-PT" dirty="0"/>
              <a:t> </a:t>
            </a:r>
            <a:r>
              <a:rPr lang="pt-PT" dirty="0" err="1"/>
              <a:t>modern</a:t>
            </a:r>
            <a:r>
              <a:rPr lang="pt-PT" dirty="0"/>
              <a:t> </a:t>
            </a:r>
            <a:r>
              <a:rPr lang="pt-PT" dirty="0" err="1"/>
              <a:t>society</a:t>
            </a:r>
            <a:endParaRPr lang="pt-PT" dirty="0"/>
          </a:p>
          <a:p>
            <a:pPr marL="361950" indent="-361950">
              <a:buNone/>
            </a:pPr>
            <a:r>
              <a:rPr lang="pt-PT" dirty="0">
                <a:sym typeface="Wingdings" panose="05000000000000000000" pitchFamily="2" charset="2"/>
              </a:rPr>
              <a:t></a:t>
            </a:r>
            <a:r>
              <a:rPr lang="pt-PT" dirty="0" err="1"/>
              <a:t>importance</a:t>
            </a:r>
            <a:r>
              <a:rPr lang="pt-PT" dirty="0"/>
              <a:t> </a:t>
            </a:r>
            <a:r>
              <a:rPr lang="pt-PT" dirty="0" err="1"/>
              <a:t>of</a:t>
            </a:r>
            <a:r>
              <a:rPr lang="pt-PT" dirty="0"/>
              <a:t> </a:t>
            </a:r>
            <a:r>
              <a:rPr lang="pt-PT" dirty="0" err="1"/>
              <a:t>family</a:t>
            </a:r>
            <a:r>
              <a:rPr lang="pt-PT" dirty="0"/>
              <a:t> background </a:t>
            </a:r>
            <a:r>
              <a:rPr lang="pt-PT" dirty="0" err="1"/>
              <a:t>and</a:t>
            </a:r>
            <a:r>
              <a:rPr lang="pt-PT" dirty="0"/>
              <a:t> </a:t>
            </a:r>
            <a:r>
              <a:rPr lang="pt-PT" dirty="0" err="1"/>
              <a:t>traditional</a:t>
            </a:r>
            <a:r>
              <a:rPr lang="pt-PT" dirty="0"/>
              <a:t> </a:t>
            </a:r>
            <a:r>
              <a:rPr lang="pt-PT" dirty="0" err="1"/>
              <a:t>gender</a:t>
            </a:r>
            <a:r>
              <a:rPr lang="pt-PT" dirty="0"/>
              <a:t> rules</a:t>
            </a:r>
            <a:endParaRPr lang="en-US" dirty="0"/>
          </a:p>
        </p:txBody>
      </p:sp>
    </p:spTree>
    <p:extLst>
      <p:ext uri="{BB962C8B-B14F-4D97-AF65-F5344CB8AC3E}">
        <p14:creationId xmlns:p14="http://schemas.microsoft.com/office/powerpoint/2010/main" val="1930982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pt-PT" b="1" dirty="0" err="1">
                <a:solidFill>
                  <a:schemeClr val="tx2"/>
                </a:solidFill>
              </a:rPr>
              <a:t>Castes</a:t>
            </a:r>
            <a:r>
              <a:rPr lang="pt-PT" b="1" dirty="0">
                <a:solidFill>
                  <a:schemeClr val="tx2"/>
                </a:solidFill>
              </a:rPr>
              <a:t> in </a:t>
            </a:r>
            <a:r>
              <a:rPr lang="pt-PT" b="1" dirty="0" err="1">
                <a:solidFill>
                  <a:schemeClr val="tx2"/>
                </a:solidFill>
              </a:rPr>
              <a:t>the</a:t>
            </a:r>
            <a:r>
              <a:rPr lang="pt-PT" b="1" dirty="0">
                <a:solidFill>
                  <a:schemeClr val="tx2"/>
                </a:solidFill>
              </a:rPr>
              <a:t> </a:t>
            </a:r>
            <a:r>
              <a:rPr lang="pt-PT" b="1" dirty="0" err="1">
                <a:solidFill>
                  <a:schemeClr val="tx2"/>
                </a:solidFill>
              </a:rPr>
              <a:t>past</a:t>
            </a:r>
            <a:r>
              <a:rPr lang="pt-PT" b="1" dirty="0">
                <a:solidFill>
                  <a:schemeClr val="tx2"/>
                </a:solidFill>
              </a:rPr>
              <a:t> </a:t>
            </a:r>
            <a:r>
              <a:rPr lang="pt-PT" b="1" dirty="0" err="1">
                <a:solidFill>
                  <a:schemeClr val="tx2"/>
                </a:solidFill>
              </a:rPr>
              <a:t>and</a:t>
            </a:r>
            <a:r>
              <a:rPr lang="pt-PT" b="1" dirty="0">
                <a:solidFill>
                  <a:schemeClr val="tx2"/>
                </a:solidFill>
              </a:rPr>
              <a:t> </a:t>
            </a:r>
            <a:r>
              <a:rPr lang="pt-PT" b="1" dirty="0" err="1">
                <a:solidFill>
                  <a:schemeClr val="tx2"/>
                </a:solidFill>
              </a:rPr>
              <a:t>today</a:t>
            </a:r>
            <a:endParaRPr lang="en-US" b="1" dirty="0">
              <a:solidFill>
                <a:schemeClr val="tx2"/>
              </a:solidFill>
            </a:endParaRPr>
          </a:p>
        </p:txBody>
      </p:sp>
      <p:sp>
        <p:nvSpPr>
          <p:cNvPr id="3" name="Content Placeholder 2"/>
          <p:cNvSpPr>
            <a:spLocks noGrp="1"/>
          </p:cNvSpPr>
          <p:nvPr>
            <p:ph idx="1"/>
          </p:nvPr>
        </p:nvSpPr>
        <p:spPr/>
        <p:txBody>
          <a:bodyPr/>
          <a:lstStyle/>
          <a:p>
            <a:pPr marL="0" indent="0">
              <a:buNone/>
            </a:pPr>
            <a:r>
              <a:rPr lang="pt-PT" dirty="0"/>
              <a:t>Hindu </a:t>
            </a:r>
            <a:r>
              <a:rPr lang="pt-PT" dirty="0" err="1"/>
              <a:t>caste</a:t>
            </a:r>
            <a:r>
              <a:rPr lang="pt-PT" dirty="0"/>
              <a:t> </a:t>
            </a:r>
            <a:r>
              <a:rPr lang="pt-PT" dirty="0" err="1"/>
              <a:t>system</a:t>
            </a:r>
            <a:endParaRPr lang="pt-PT" dirty="0"/>
          </a:p>
          <a:p>
            <a:r>
              <a:rPr lang="en-US" dirty="0"/>
              <a:t>Formally outlawed</a:t>
            </a:r>
          </a:p>
          <a:p>
            <a:r>
              <a:rPr lang="en-US" dirty="0"/>
              <a:t>Rural India: traditional </a:t>
            </a:r>
          </a:p>
          <a:p>
            <a:pPr marL="361950" indent="0">
              <a:buNone/>
            </a:pPr>
            <a:r>
              <a:rPr lang="en-US" dirty="0"/>
              <a:t>caste system </a:t>
            </a:r>
          </a:p>
          <a:p>
            <a:r>
              <a:rPr lang="en-US" dirty="0"/>
              <a:t>Cities</a:t>
            </a:r>
            <a:r>
              <a:rPr lang="pt-PT" dirty="0"/>
              <a:t>: </a:t>
            </a:r>
            <a:r>
              <a:rPr lang="en-US" dirty="0"/>
              <a:t>class system </a:t>
            </a:r>
            <a:endParaRPr lang="pt-PT" dirty="0"/>
          </a:p>
          <a:p>
            <a:pPr marL="0" indent="0">
              <a:buNone/>
            </a:pPr>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2025" y="1571274"/>
            <a:ext cx="3934841" cy="37209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503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FF920-0FAD-4D4C-AF6D-BD815640DD3C}"/>
              </a:ext>
            </a:extLst>
          </p:cNvPr>
          <p:cNvSpPr>
            <a:spLocks noGrp="1"/>
          </p:cNvSpPr>
          <p:nvPr>
            <p:ph type="title"/>
          </p:nvPr>
        </p:nvSpPr>
        <p:spPr/>
        <p:txBody>
          <a:bodyPr/>
          <a:lstStyle/>
          <a:p>
            <a:pPr algn="ctr"/>
            <a:r>
              <a:rPr lang="pt-PT" b="1" dirty="0" err="1"/>
              <a:t>Castes</a:t>
            </a:r>
            <a:endParaRPr lang="pt-PT" b="1" dirty="0"/>
          </a:p>
        </p:txBody>
      </p:sp>
      <p:pic>
        <p:nvPicPr>
          <p:cNvPr id="4" name="Content Placeholder 3">
            <a:extLst>
              <a:ext uri="{FF2B5EF4-FFF2-40B4-BE49-F238E27FC236}">
                <a16:creationId xmlns:a16="http://schemas.microsoft.com/office/drawing/2014/main" id="{A421CDDD-328A-4C87-8560-411A50A62C93}"/>
              </a:ext>
            </a:extLst>
          </p:cNvPr>
          <p:cNvPicPr>
            <a:picLocks noGrp="1" noChangeAspect="1"/>
          </p:cNvPicPr>
          <p:nvPr>
            <p:ph idx="1"/>
          </p:nvPr>
        </p:nvPicPr>
        <p:blipFill>
          <a:blip r:embed="rId2"/>
          <a:stretch>
            <a:fillRect/>
          </a:stretch>
        </p:blipFill>
        <p:spPr>
          <a:xfrm>
            <a:off x="838200" y="1911927"/>
            <a:ext cx="5801784" cy="4580948"/>
          </a:xfrm>
          <a:prstGeom prst="rect">
            <a:avLst/>
          </a:prstGeom>
        </p:spPr>
      </p:pic>
      <p:pic>
        <p:nvPicPr>
          <p:cNvPr id="5" name="Imagem 4">
            <a:extLst>
              <a:ext uri="{FF2B5EF4-FFF2-40B4-BE49-F238E27FC236}">
                <a16:creationId xmlns:a16="http://schemas.microsoft.com/office/drawing/2014/main" id="{B6149BED-D0A5-4CEA-A7AC-EE6AD09BF55B}"/>
              </a:ext>
            </a:extLst>
          </p:cNvPr>
          <p:cNvPicPr>
            <a:picLocks noChangeAspect="1"/>
          </p:cNvPicPr>
          <p:nvPr/>
        </p:nvPicPr>
        <p:blipFill>
          <a:blip r:embed="rId3"/>
          <a:stretch>
            <a:fillRect/>
          </a:stretch>
        </p:blipFill>
        <p:spPr>
          <a:xfrm>
            <a:off x="6908800" y="2347479"/>
            <a:ext cx="4444999" cy="3268230"/>
          </a:xfrm>
          <a:prstGeom prst="rect">
            <a:avLst/>
          </a:prstGeom>
        </p:spPr>
      </p:pic>
    </p:spTree>
    <p:extLst>
      <p:ext uri="{BB962C8B-B14F-4D97-AF65-F5344CB8AC3E}">
        <p14:creationId xmlns:p14="http://schemas.microsoft.com/office/powerpoint/2010/main" val="3388483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FA7B-AD90-4E84-B5D6-3F28CF5F9270}"/>
              </a:ext>
            </a:extLst>
          </p:cNvPr>
          <p:cNvSpPr>
            <a:spLocks noGrp="1"/>
          </p:cNvSpPr>
          <p:nvPr>
            <p:ph type="title"/>
          </p:nvPr>
        </p:nvSpPr>
        <p:spPr/>
        <p:txBody>
          <a:bodyPr/>
          <a:lstStyle/>
          <a:p>
            <a:pPr algn="ctr"/>
            <a:r>
              <a:rPr lang="pt-PT" b="1" dirty="0" err="1"/>
              <a:t>Almost</a:t>
            </a:r>
            <a:r>
              <a:rPr lang="pt-PT" b="1" dirty="0"/>
              <a:t> </a:t>
            </a:r>
            <a:r>
              <a:rPr lang="pt-PT" b="1" dirty="0" err="1"/>
              <a:t>Caste</a:t>
            </a:r>
            <a:endParaRPr lang="pt-PT" b="1" dirty="0"/>
          </a:p>
        </p:txBody>
      </p:sp>
      <p:pic>
        <p:nvPicPr>
          <p:cNvPr id="4" name="Content Placeholder 3">
            <a:extLst>
              <a:ext uri="{FF2B5EF4-FFF2-40B4-BE49-F238E27FC236}">
                <a16:creationId xmlns:a16="http://schemas.microsoft.com/office/drawing/2014/main" id="{CE69DF80-8FEA-48A6-B520-C62CB692D9A5}"/>
              </a:ext>
            </a:extLst>
          </p:cNvPr>
          <p:cNvPicPr>
            <a:picLocks noGrp="1" noChangeAspect="1"/>
          </p:cNvPicPr>
          <p:nvPr>
            <p:ph idx="1"/>
          </p:nvPr>
        </p:nvPicPr>
        <p:blipFill>
          <a:blip r:embed="rId2"/>
          <a:stretch>
            <a:fillRect/>
          </a:stretch>
        </p:blipFill>
        <p:spPr>
          <a:xfrm>
            <a:off x="838200" y="1825625"/>
            <a:ext cx="4191000" cy="4351338"/>
          </a:xfrm>
          <a:prstGeom prst="rect">
            <a:avLst/>
          </a:prstGeom>
        </p:spPr>
      </p:pic>
      <p:sp>
        <p:nvSpPr>
          <p:cNvPr id="5" name="Rectangle 4">
            <a:extLst>
              <a:ext uri="{FF2B5EF4-FFF2-40B4-BE49-F238E27FC236}">
                <a16:creationId xmlns:a16="http://schemas.microsoft.com/office/drawing/2014/main" id="{5995F47D-D9FC-4162-8DAB-700ECA6C6461}"/>
              </a:ext>
            </a:extLst>
          </p:cNvPr>
          <p:cNvSpPr/>
          <p:nvPr/>
        </p:nvSpPr>
        <p:spPr>
          <a:xfrm>
            <a:off x="5361708" y="2828836"/>
            <a:ext cx="5860474" cy="1200329"/>
          </a:xfrm>
          <a:prstGeom prst="rect">
            <a:avLst/>
          </a:prstGeom>
        </p:spPr>
        <p:txBody>
          <a:bodyPr wrap="square">
            <a:spAutoFit/>
          </a:bodyPr>
          <a:lstStyle/>
          <a:p>
            <a:r>
              <a:rPr lang="en-US" dirty="0"/>
              <a:t>Colonial Mexican Caste System: After the Spanish colonized Mexico, one’s position in a caste system depended on how European or indigenous one seemed. Both biological and sociocultural indicators were used to measure ethnicity.</a:t>
            </a:r>
            <a:endParaRPr lang="pt-PT" dirty="0"/>
          </a:p>
        </p:txBody>
      </p:sp>
    </p:spTree>
    <p:extLst>
      <p:ext uri="{BB962C8B-B14F-4D97-AF65-F5344CB8AC3E}">
        <p14:creationId xmlns:p14="http://schemas.microsoft.com/office/powerpoint/2010/main" val="98265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44C62-36A6-4DD3-AEB1-5A2C09AB85E5}"/>
              </a:ext>
            </a:extLst>
          </p:cNvPr>
          <p:cNvSpPr>
            <a:spLocks noGrp="1"/>
          </p:cNvSpPr>
          <p:nvPr>
            <p:ph type="title"/>
          </p:nvPr>
        </p:nvSpPr>
        <p:spPr/>
        <p:txBody>
          <a:bodyPr/>
          <a:lstStyle/>
          <a:p>
            <a:pPr algn="ctr"/>
            <a:endParaRPr lang="pt-PT" b="1" dirty="0"/>
          </a:p>
        </p:txBody>
      </p:sp>
      <p:pic>
        <p:nvPicPr>
          <p:cNvPr id="4" name="Content Placeholder 3">
            <a:extLst>
              <a:ext uri="{FF2B5EF4-FFF2-40B4-BE49-F238E27FC236}">
                <a16:creationId xmlns:a16="http://schemas.microsoft.com/office/drawing/2014/main" id="{01739A73-8736-4D48-AF1C-17E6A37464F0}"/>
              </a:ext>
            </a:extLst>
          </p:cNvPr>
          <p:cNvPicPr>
            <a:picLocks noGrp="1" noChangeAspect="1"/>
          </p:cNvPicPr>
          <p:nvPr>
            <p:ph idx="1"/>
          </p:nvPr>
        </p:nvPicPr>
        <p:blipFill>
          <a:blip r:embed="rId2"/>
          <a:stretch>
            <a:fillRect/>
          </a:stretch>
        </p:blipFill>
        <p:spPr>
          <a:xfrm>
            <a:off x="907473" y="512619"/>
            <a:ext cx="3244192" cy="2798617"/>
          </a:xfrm>
          <a:prstGeom prst="rect">
            <a:avLst/>
          </a:prstGeom>
        </p:spPr>
      </p:pic>
      <p:pic>
        <p:nvPicPr>
          <p:cNvPr id="5" name="Picture 4">
            <a:extLst>
              <a:ext uri="{FF2B5EF4-FFF2-40B4-BE49-F238E27FC236}">
                <a16:creationId xmlns:a16="http://schemas.microsoft.com/office/drawing/2014/main" id="{FE450143-B3E1-4EF8-AAEA-CC942652030F}"/>
              </a:ext>
            </a:extLst>
          </p:cNvPr>
          <p:cNvPicPr>
            <a:picLocks noChangeAspect="1"/>
          </p:cNvPicPr>
          <p:nvPr/>
        </p:nvPicPr>
        <p:blipFill>
          <a:blip r:embed="rId3"/>
          <a:stretch>
            <a:fillRect/>
          </a:stretch>
        </p:blipFill>
        <p:spPr>
          <a:xfrm>
            <a:off x="4350327" y="512619"/>
            <a:ext cx="7003473" cy="2916381"/>
          </a:xfrm>
          <a:prstGeom prst="rect">
            <a:avLst/>
          </a:prstGeom>
        </p:spPr>
      </p:pic>
      <p:pic>
        <p:nvPicPr>
          <p:cNvPr id="6" name="Picture 5">
            <a:extLst>
              <a:ext uri="{FF2B5EF4-FFF2-40B4-BE49-F238E27FC236}">
                <a16:creationId xmlns:a16="http://schemas.microsoft.com/office/drawing/2014/main" id="{45212E99-2F3D-457E-A880-FC39167F221F}"/>
              </a:ext>
            </a:extLst>
          </p:cNvPr>
          <p:cNvPicPr>
            <a:picLocks noChangeAspect="1"/>
          </p:cNvPicPr>
          <p:nvPr/>
        </p:nvPicPr>
        <p:blipFill>
          <a:blip r:embed="rId4"/>
          <a:stretch>
            <a:fillRect/>
          </a:stretch>
        </p:blipFill>
        <p:spPr>
          <a:xfrm>
            <a:off x="2175165" y="3311236"/>
            <a:ext cx="6179126" cy="3331585"/>
          </a:xfrm>
          <a:prstGeom prst="rect">
            <a:avLst/>
          </a:prstGeom>
        </p:spPr>
      </p:pic>
    </p:spTree>
    <p:extLst>
      <p:ext uri="{BB962C8B-B14F-4D97-AF65-F5344CB8AC3E}">
        <p14:creationId xmlns:p14="http://schemas.microsoft.com/office/powerpoint/2010/main" val="3570598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81166-B934-486D-A29E-7E845F4F065F}"/>
              </a:ext>
            </a:extLst>
          </p:cNvPr>
          <p:cNvSpPr>
            <a:spLocks noGrp="1"/>
          </p:cNvSpPr>
          <p:nvPr>
            <p:ph type="title"/>
          </p:nvPr>
        </p:nvSpPr>
        <p:spPr/>
        <p:txBody>
          <a:bodyPr/>
          <a:lstStyle/>
          <a:p>
            <a:pPr algn="ctr"/>
            <a:r>
              <a:rPr lang="pt-PT" dirty="0" err="1"/>
              <a:t>The</a:t>
            </a:r>
            <a:r>
              <a:rPr lang="pt-PT" dirty="0"/>
              <a:t> Feudal </a:t>
            </a:r>
            <a:r>
              <a:rPr lang="pt-PT" dirty="0" err="1"/>
              <a:t>Order</a:t>
            </a:r>
            <a:endParaRPr lang="pt-PT" dirty="0"/>
          </a:p>
        </p:txBody>
      </p:sp>
      <p:pic>
        <p:nvPicPr>
          <p:cNvPr id="7" name="Content Placeholder 6">
            <a:extLst>
              <a:ext uri="{FF2B5EF4-FFF2-40B4-BE49-F238E27FC236}">
                <a16:creationId xmlns:a16="http://schemas.microsoft.com/office/drawing/2014/main" id="{E529EF17-65CD-490F-8D9B-E9CC18D2CE4A}"/>
              </a:ext>
            </a:extLst>
          </p:cNvPr>
          <p:cNvPicPr>
            <a:picLocks noGrp="1" noChangeAspect="1"/>
          </p:cNvPicPr>
          <p:nvPr>
            <p:ph idx="1"/>
          </p:nvPr>
        </p:nvPicPr>
        <p:blipFill>
          <a:blip r:embed="rId2"/>
          <a:stretch>
            <a:fillRect/>
          </a:stretch>
        </p:blipFill>
        <p:spPr>
          <a:xfrm>
            <a:off x="838200" y="1812373"/>
            <a:ext cx="4543397" cy="4351338"/>
          </a:xfrm>
          <a:prstGeom prst="rect">
            <a:avLst/>
          </a:prstGeom>
        </p:spPr>
      </p:pic>
      <p:pic>
        <p:nvPicPr>
          <p:cNvPr id="8" name="Picture 7">
            <a:extLst>
              <a:ext uri="{FF2B5EF4-FFF2-40B4-BE49-F238E27FC236}">
                <a16:creationId xmlns:a16="http://schemas.microsoft.com/office/drawing/2014/main" id="{F20ABC93-72C2-4501-B493-1443527B9425}"/>
              </a:ext>
            </a:extLst>
          </p:cNvPr>
          <p:cNvPicPr>
            <a:picLocks noChangeAspect="1"/>
          </p:cNvPicPr>
          <p:nvPr/>
        </p:nvPicPr>
        <p:blipFill>
          <a:blip r:embed="rId3"/>
          <a:stretch>
            <a:fillRect/>
          </a:stretch>
        </p:blipFill>
        <p:spPr>
          <a:xfrm>
            <a:off x="5694218" y="1812374"/>
            <a:ext cx="5659582" cy="4351338"/>
          </a:xfrm>
          <a:prstGeom prst="rect">
            <a:avLst/>
          </a:prstGeom>
        </p:spPr>
      </p:pic>
    </p:spTree>
    <p:extLst>
      <p:ext uri="{BB962C8B-B14F-4D97-AF65-F5344CB8AC3E}">
        <p14:creationId xmlns:p14="http://schemas.microsoft.com/office/powerpoint/2010/main" val="451687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28684-F991-44A5-B96A-02F092D540F5}"/>
              </a:ext>
            </a:extLst>
          </p:cNvPr>
          <p:cNvSpPr>
            <a:spLocks noGrp="1"/>
          </p:cNvSpPr>
          <p:nvPr>
            <p:ph type="title"/>
          </p:nvPr>
        </p:nvSpPr>
        <p:spPr/>
        <p:txBody>
          <a:bodyPr/>
          <a:lstStyle/>
          <a:p>
            <a:pPr algn="ctr"/>
            <a:r>
              <a:rPr lang="pt-PT" b="1" dirty="0"/>
              <a:t>Feudal </a:t>
            </a:r>
            <a:r>
              <a:rPr lang="pt-PT" b="1" dirty="0" err="1"/>
              <a:t>Japan</a:t>
            </a:r>
            <a:endParaRPr lang="pt-PT" b="1" dirty="0"/>
          </a:p>
        </p:txBody>
      </p:sp>
      <p:pic>
        <p:nvPicPr>
          <p:cNvPr id="7" name="Content Placeholder 6">
            <a:extLst>
              <a:ext uri="{FF2B5EF4-FFF2-40B4-BE49-F238E27FC236}">
                <a16:creationId xmlns:a16="http://schemas.microsoft.com/office/drawing/2014/main" id="{01819411-AA8D-435C-B0A4-F005D9F1D7ED}"/>
              </a:ext>
            </a:extLst>
          </p:cNvPr>
          <p:cNvPicPr>
            <a:picLocks noGrp="1" noChangeAspect="1"/>
          </p:cNvPicPr>
          <p:nvPr>
            <p:ph idx="1"/>
          </p:nvPr>
        </p:nvPicPr>
        <p:blipFill>
          <a:blip r:embed="rId2"/>
          <a:stretch>
            <a:fillRect/>
          </a:stretch>
        </p:blipFill>
        <p:spPr>
          <a:xfrm>
            <a:off x="838200" y="1981201"/>
            <a:ext cx="4800600" cy="4142508"/>
          </a:xfrm>
          <a:prstGeom prst="rect">
            <a:avLst/>
          </a:prstGeom>
        </p:spPr>
      </p:pic>
      <p:pic>
        <p:nvPicPr>
          <p:cNvPr id="8" name="Picture 7">
            <a:extLst>
              <a:ext uri="{FF2B5EF4-FFF2-40B4-BE49-F238E27FC236}">
                <a16:creationId xmlns:a16="http://schemas.microsoft.com/office/drawing/2014/main" id="{1BAD0489-5EA9-4701-8317-F1D28B0441C2}"/>
              </a:ext>
            </a:extLst>
          </p:cNvPr>
          <p:cNvPicPr>
            <a:picLocks noChangeAspect="1"/>
          </p:cNvPicPr>
          <p:nvPr/>
        </p:nvPicPr>
        <p:blipFill>
          <a:blip r:embed="rId3"/>
          <a:stretch>
            <a:fillRect/>
          </a:stretch>
        </p:blipFill>
        <p:spPr>
          <a:xfrm>
            <a:off x="5735782" y="1981201"/>
            <a:ext cx="5618018" cy="4142508"/>
          </a:xfrm>
          <a:prstGeom prst="rect">
            <a:avLst/>
          </a:prstGeom>
        </p:spPr>
      </p:pic>
    </p:spTree>
    <p:extLst>
      <p:ext uri="{BB962C8B-B14F-4D97-AF65-F5344CB8AC3E}">
        <p14:creationId xmlns:p14="http://schemas.microsoft.com/office/powerpoint/2010/main" val="871002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1D2E18-01D1-45A0-9222-A6441893F72C}"/>
              </a:ext>
            </a:extLst>
          </p:cNvPr>
          <p:cNvSpPr>
            <a:spLocks noGrp="1"/>
          </p:cNvSpPr>
          <p:nvPr>
            <p:ph type="title"/>
          </p:nvPr>
        </p:nvSpPr>
        <p:spPr>
          <a:xfrm>
            <a:off x="8017254" y="525439"/>
            <a:ext cx="3336545" cy="1657614"/>
          </a:xfrm>
        </p:spPr>
        <p:txBody>
          <a:bodyPr>
            <a:normAutofit/>
          </a:bodyPr>
          <a:lstStyle/>
          <a:p>
            <a:r>
              <a:rPr lang="en-US" sz="3600"/>
              <a:t>Inequalities</a:t>
            </a:r>
          </a:p>
        </p:txBody>
      </p:sp>
      <p:pic>
        <p:nvPicPr>
          <p:cNvPr id="8" name="Imagem 7">
            <a:extLst>
              <a:ext uri="{FF2B5EF4-FFF2-40B4-BE49-F238E27FC236}">
                <a16:creationId xmlns:a16="http://schemas.microsoft.com/office/drawing/2014/main" id="{F9C03423-ED2A-4053-9B11-E780BC7235EF}"/>
              </a:ext>
            </a:extLst>
          </p:cNvPr>
          <p:cNvPicPr>
            <a:picLocks noChangeAspect="1"/>
          </p:cNvPicPr>
          <p:nvPr/>
        </p:nvPicPr>
        <p:blipFill rotWithShape="1">
          <a:blip r:embed="rId2"/>
          <a:srcRect b="20141"/>
          <a:stretch/>
        </p:blipFill>
        <p:spPr>
          <a:xfrm>
            <a:off x="1" y="-1"/>
            <a:ext cx="3719750" cy="2225041"/>
          </a:xfrm>
          <a:prstGeom prst="rect">
            <a:avLst/>
          </a:prstGeom>
        </p:spPr>
      </p:pic>
      <p:pic>
        <p:nvPicPr>
          <p:cNvPr id="4" name="Marcador de Posição de Conteúdo 3">
            <a:extLst>
              <a:ext uri="{FF2B5EF4-FFF2-40B4-BE49-F238E27FC236}">
                <a16:creationId xmlns:a16="http://schemas.microsoft.com/office/drawing/2014/main" id="{B934CA91-C9DF-49B8-8FD9-820A04575C30}"/>
              </a:ext>
            </a:extLst>
          </p:cNvPr>
          <p:cNvPicPr>
            <a:picLocks noChangeAspect="1"/>
          </p:cNvPicPr>
          <p:nvPr/>
        </p:nvPicPr>
        <p:blipFill rotWithShape="1">
          <a:blip r:embed="rId3"/>
          <a:srcRect t="27989" r="-1" b="11064"/>
          <a:stretch/>
        </p:blipFill>
        <p:spPr>
          <a:xfrm>
            <a:off x="3811189" y="-16426"/>
            <a:ext cx="3719752" cy="2267032"/>
          </a:xfrm>
          <a:prstGeom prst="rect">
            <a:avLst/>
          </a:prstGeom>
        </p:spPr>
      </p:pic>
      <p:pic>
        <p:nvPicPr>
          <p:cNvPr id="5" name="Imagem 4">
            <a:extLst>
              <a:ext uri="{FF2B5EF4-FFF2-40B4-BE49-F238E27FC236}">
                <a16:creationId xmlns:a16="http://schemas.microsoft.com/office/drawing/2014/main" id="{E8C939E0-217D-4764-87F8-4CE83828E78B}"/>
              </a:ext>
            </a:extLst>
          </p:cNvPr>
          <p:cNvPicPr>
            <a:picLocks noChangeAspect="1"/>
          </p:cNvPicPr>
          <p:nvPr/>
        </p:nvPicPr>
        <p:blipFill rotWithShape="1">
          <a:blip r:embed="rId4"/>
          <a:srcRect t="6126" r="-3" b="-3"/>
          <a:stretch/>
        </p:blipFill>
        <p:spPr>
          <a:xfrm>
            <a:off x="20" y="2316480"/>
            <a:ext cx="3719729" cy="2208616"/>
          </a:xfrm>
          <a:prstGeom prst="rect">
            <a:avLst/>
          </a:prstGeom>
        </p:spPr>
      </p:pic>
      <p:pic>
        <p:nvPicPr>
          <p:cNvPr id="9" name="Imagem 8">
            <a:extLst>
              <a:ext uri="{FF2B5EF4-FFF2-40B4-BE49-F238E27FC236}">
                <a16:creationId xmlns:a16="http://schemas.microsoft.com/office/drawing/2014/main" id="{7A3B6166-540C-45FF-9AD6-1C1AC9524289}"/>
              </a:ext>
            </a:extLst>
          </p:cNvPr>
          <p:cNvPicPr>
            <a:picLocks noChangeAspect="1"/>
          </p:cNvPicPr>
          <p:nvPr/>
        </p:nvPicPr>
        <p:blipFill rotWithShape="1">
          <a:blip r:embed="rId5"/>
          <a:srcRect r="3584" b="4"/>
          <a:stretch/>
        </p:blipFill>
        <p:spPr>
          <a:xfrm>
            <a:off x="3811189" y="2316480"/>
            <a:ext cx="3719748" cy="2208617"/>
          </a:xfrm>
          <a:prstGeom prst="rect">
            <a:avLst/>
          </a:prstGeom>
        </p:spPr>
      </p:pic>
      <p:pic>
        <p:nvPicPr>
          <p:cNvPr id="6" name="Imagem 5">
            <a:extLst>
              <a:ext uri="{FF2B5EF4-FFF2-40B4-BE49-F238E27FC236}">
                <a16:creationId xmlns:a16="http://schemas.microsoft.com/office/drawing/2014/main" id="{EF2656F7-43EB-4800-8BE7-C25C3E6DB8A5}"/>
              </a:ext>
            </a:extLst>
          </p:cNvPr>
          <p:cNvPicPr>
            <a:picLocks noChangeAspect="1"/>
          </p:cNvPicPr>
          <p:nvPr/>
        </p:nvPicPr>
        <p:blipFill rotWithShape="1">
          <a:blip r:embed="rId6"/>
          <a:srcRect t="12061" r="1" b="12013"/>
          <a:stretch/>
        </p:blipFill>
        <p:spPr>
          <a:xfrm>
            <a:off x="1" y="4616536"/>
            <a:ext cx="3719748" cy="2241464"/>
          </a:xfrm>
          <a:prstGeom prst="rect">
            <a:avLst/>
          </a:prstGeom>
        </p:spPr>
      </p:pic>
      <p:pic>
        <p:nvPicPr>
          <p:cNvPr id="7" name="Imagem 6">
            <a:extLst>
              <a:ext uri="{FF2B5EF4-FFF2-40B4-BE49-F238E27FC236}">
                <a16:creationId xmlns:a16="http://schemas.microsoft.com/office/drawing/2014/main" id="{FEE2D501-706D-454F-9EB1-36B0475BB3A9}"/>
              </a:ext>
            </a:extLst>
          </p:cNvPr>
          <p:cNvPicPr>
            <a:picLocks noChangeAspect="1"/>
          </p:cNvPicPr>
          <p:nvPr/>
        </p:nvPicPr>
        <p:blipFill rotWithShape="1">
          <a:blip r:embed="rId7"/>
          <a:srcRect r="-4" b="2409"/>
          <a:stretch/>
        </p:blipFill>
        <p:spPr>
          <a:xfrm>
            <a:off x="3811189" y="4607394"/>
            <a:ext cx="3719752" cy="2250607"/>
          </a:xfrm>
          <a:prstGeom prst="rect">
            <a:avLst/>
          </a:prstGeom>
        </p:spPr>
      </p:pic>
      <p:sp>
        <p:nvSpPr>
          <p:cNvPr id="13" name="Content Placeholder 12">
            <a:extLst>
              <a:ext uri="{FF2B5EF4-FFF2-40B4-BE49-F238E27FC236}">
                <a16:creationId xmlns:a16="http://schemas.microsoft.com/office/drawing/2014/main" id="{28528C0D-8C8C-4B94-B9EE-3CA25940ADFF}"/>
              </a:ext>
            </a:extLst>
          </p:cNvPr>
          <p:cNvSpPr>
            <a:spLocks noGrp="1"/>
          </p:cNvSpPr>
          <p:nvPr>
            <p:ph idx="1"/>
          </p:nvPr>
        </p:nvSpPr>
        <p:spPr>
          <a:xfrm>
            <a:off x="8017254" y="2274491"/>
            <a:ext cx="3336546" cy="3902472"/>
          </a:xfrm>
        </p:spPr>
        <p:txBody>
          <a:bodyPr>
            <a:normAutofit/>
          </a:bodyPr>
          <a:lstStyle/>
          <a:p>
            <a:r>
              <a:rPr lang="en-US" sz="2000" dirty="0"/>
              <a:t>There are multiple dimensions that can be explored to identify inequalities both in micro and macro terms.</a:t>
            </a:r>
          </a:p>
          <a:p>
            <a:r>
              <a:rPr lang="en-US" sz="2000" dirty="0"/>
              <a:t>Think about other indicators that you consider relevant. </a:t>
            </a:r>
          </a:p>
        </p:txBody>
      </p:sp>
    </p:spTree>
    <p:extLst>
      <p:ext uri="{BB962C8B-B14F-4D97-AF65-F5344CB8AC3E}">
        <p14:creationId xmlns:p14="http://schemas.microsoft.com/office/powerpoint/2010/main" val="83842028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1">
                    <a:lumMod val="75000"/>
                  </a:schemeClr>
                </a:solidFill>
              </a:rPr>
              <a:t>Definition</a:t>
            </a:r>
            <a:r>
              <a:rPr lang="pt-PT" b="1" dirty="0">
                <a:solidFill>
                  <a:schemeClr val="accent1">
                    <a:lumMod val="75000"/>
                  </a:schemeClr>
                </a:solidFill>
              </a:rPr>
              <a:t> </a:t>
            </a:r>
            <a:r>
              <a:rPr lang="en-US" b="1" dirty="0">
                <a:solidFill>
                  <a:schemeClr val="accent1">
                    <a:lumMod val="75000"/>
                  </a:schemeClr>
                </a:solidFill>
              </a:rPr>
              <a:t>of</a:t>
            </a:r>
            <a:r>
              <a:rPr lang="pt-PT" b="1" dirty="0">
                <a:solidFill>
                  <a:schemeClr val="accent1">
                    <a:lumMod val="75000"/>
                  </a:schemeClr>
                </a:solidFill>
              </a:rPr>
              <a:t> classes</a:t>
            </a:r>
          </a:p>
        </p:txBody>
      </p:sp>
      <p:sp>
        <p:nvSpPr>
          <p:cNvPr id="3" name="Content Placeholder 2"/>
          <p:cNvSpPr>
            <a:spLocks noGrp="1"/>
          </p:cNvSpPr>
          <p:nvPr>
            <p:ph idx="1"/>
          </p:nvPr>
        </p:nvSpPr>
        <p:spPr/>
        <p:txBody>
          <a:bodyPr>
            <a:normAutofit/>
          </a:bodyPr>
          <a:lstStyle/>
          <a:p>
            <a:r>
              <a:rPr lang="pt-PT" dirty="0"/>
              <a:t>Social </a:t>
            </a:r>
            <a:r>
              <a:rPr lang="en-US" dirty="0"/>
              <a:t>stratification</a:t>
            </a:r>
            <a:r>
              <a:rPr lang="pt-PT" dirty="0"/>
              <a:t> </a:t>
            </a:r>
            <a:r>
              <a:rPr lang="en-US" dirty="0"/>
              <a:t>based on birth and individual achievement</a:t>
            </a:r>
          </a:p>
          <a:p>
            <a:pPr marL="265113" indent="-265113">
              <a:buNone/>
            </a:pPr>
            <a:endParaRPr lang="pt-PT" sz="2000" dirty="0"/>
          </a:p>
          <a:p>
            <a:r>
              <a:rPr lang="en-AU" dirty="0"/>
              <a:t>Status hierarchy </a:t>
            </a:r>
          </a:p>
          <a:p>
            <a:r>
              <a:rPr lang="en-AU" dirty="0"/>
              <a:t>Classification on the basis of esteem and prestige </a:t>
            </a:r>
          </a:p>
          <a:p>
            <a:r>
              <a:rPr lang="en-AU" dirty="0"/>
              <a:t>Acquirement through economic success and accumulation of wealth</a:t>
            </a:r>
            <a:endParaRPr lang="pt-PT" dirty="0"/>
          </a:p>
          <a:p>
            <a:pPr marL="0" indent="0">
              <a:buNone/>
            </a:pPr>
            <a:endParaRPr lang="pt-PT" dirty="0">
              <a:sym typeface="Wingdings" panose="05000000000000000000" pitchFamily="2" charset="2"/>
            </a:endParaRPr>
          </a:p>
        </p:txBody>
      </p:sp>
    </p:spTree>
    <p:extLst>
      <p:ext uri="{BB962C8B-B14F-4D97-AF65-F5344CB8AC3E}">
        <p14:creationId xmlns:p14="http://schemas.microsoft.com/office/powerpoint/2010/main" val="2325568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0648"/>
            <a:ext cx="8229600" cy="1354162"/>
          </a:xfrm>
        </p:spPr>
        <p:txBody>
          <a:bodyPr>
            <a:normAutofit/>
          </a:bodyPr>
          <a:lstStyle/>
          <a:p>
            <a:pPr algn="ctr"/>
            <a:r>
              <a:rPr lang="en-AU" b="1" dirty="0">
                <a:solidFill>
                  <a:schemeClr val="accent1">
                    <a:lumMod val="75000"/>
                  </a:schemeClr>
                </a:solidFill>
              </a:rPr>
              <a:t>Classes in the past centuries</a:t>
            </a:r>
            <a:endParaRPr lang="pt-PT" b="1" dirty="0">
              <a:solidFill>
                <a:schemeClr val="accent1">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AU" dirty="0"/>
              <a:t>1. Karl Marx:</a:t>
            </a:r>
            <a:r>
              <a:rPr lang="pt-PT" dirty="0"/>
              <a:t> </a:t>
            </a:r>
            <a:r>
              <a:rPr lang="en-AU" dirty="0"/>
              <a:t>two great classes </a:t>
            </a:r>
          </a:p>
          <a:p>
            <a:r>
              <a:rPr lang="en-AU" dirty="0"/>
              <a:t>owners of the means of production </a:t>
            </a:r>
          </a:p>
          <a:p>
            <a:r>
              <a:rPr lang="en-AU" dirty="0"/>
              <a:t>workers → “labour power”</a:t>
            </a:r>
          </a:p>
          <a:p>
            <a:pPr marL="0" indent="0">
              <a:buNone/>
            </a:pPr>
            <a:endParaRPr lang="en-AU" dirty="0"/>
          </a:p>
          <a:p>
            <a:pPr marL="0" indent="0">
              <a:buNone/>
            </a:pPr>
            <a:r>
              <a:rPr lang="en-AU" dirty="0"/>
              <a:t>2. Industrial society (1960)</a:t>
            </a:r>
            <a:endParaRPr lang="pt-PT" dirty="0"/>
          </a:p>
          <a:p>
            <a:pPr marL="0" indent="0">
              <a:buNone/>
            </a:pPr>
            <a:r>
              <a:rPr lang="en-AU" dirty="0"/>
              <a:t>Upper class, middle class, working class</a:t>
            </a:r>
            <a:endParaRPr lang="pt-PT" dirty="0"/>
          </a:p>
          <a:p>
            <a:pPr marL="0" indent="0">
              <a:buNone/>
            </a:pPr>
            <a:endParaRPr lang="en-AU" dirty="0"/>
          </a:p>
        </p:txBody>
      </p:sp>
    </p:spTree>
    <p:extLst>
      <p:ext uri="{BB962C8B-B14F-4D97-AF65-F5344CB8AC3E}">
        <p14:creationId xmlns:p14="http://schemas.microsoft.com/office/powerpoint/2010/main" val="2580878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60648"/>
            <a:ext cx="8229600" cy="1143000"/>
          </a:xfrm>
        </p:spPr>
        <p:txBody>
          <a:bodyPr>
            <a:normAutofit/>
          </a:bodyPr>
          <a:lstStyle/>
          <a:p>
            <a:pPr lvl="0" algn="ctr"/>
            <a:r>
              <a:rPr lang="en-AU" b="1" dirty="0">
                <a:solidFill>
                  <a:schemeClr val="tx2"/>
                </a:solidFill>
              </a:rPr>
              <a:t>Classes in today’s societies</a:t>
            </a:r>
            <a:endParaRPr lang="pt-PT" b="1" dirty="0">
              <a:solidFill>
                <a:schemeClr val="tx2"/>
              </a:solidFill>
            </a:endParaRPr>
          </a:p>
        </p:txBody>
      </p:sp>
      <p:sp>
        <p:nvSpPr>
          <p:cNvPr id="3" name="Content Placeholder 2"/>
          <p:cNvSpPr>
            <a:spLocks noGrp="1"/>
          </p:cNvSpPr>
          <p:nvPr>
            <p:ph idx="1"/>
          </p:nvPr>
        </p:nvSpPr>
        <p:spPr/>
        <p:txBody>
          <a:bodyPr>
            <a:normAutofit/>
          </a:bodyPr>
          <a:lstStyle/>
          <a:p>
            <a:pPr marL="0" indent="0">
              <a:buNone/>
            </a:pPr>
            <a:r>
              <a:rPr lang="en-AU" b="1" dirty="0"/>
              <a:t>America</a:t>
            </a:r>
          </a:p>
          <a:p>
            <a:pPr marL="0" indent="0">
              <a:buNone/>
            </a:pPr>
            <a:endParaRPr lang="en-AU" sz="1000" dirty="0"/>
          </a:p>
          <a:p>
            <a:r>
              <a:rPr lang="pt-PT" dirty="0" err="1"/>
              <a:t>Upper</a:t>
            </a:r>
            <a:r>
              <a:rPr lang="pt-PT" dirty="0"/>
              <a:t> </a:t>
            </a:r>
            <a:r>
              <a:rPr lang="pt-PT" dirty="0" err="1"/>
              <a:t>class</a:t>
            </a:r>
            <a:endParaRPr lang="pt-PT" dirty="0"/>
          </a:p>
          <a:p>
            <a:r>
              <a:rPr lang="pt-PT" dirty="0" err="1"/>
              <a:t>Middle</a:t>
            </a:r>
            <a:r>
              <a:rPr lang="pt-PT" dirty="0"/>
              <a:t> </a:t>
            </a:r>
            <a:r>
              <a:rPr lang="pt-PT" dirty="0" err="1"/>
              <a:t>class</a:t>
            </a:r>
            <a:endParaRPr lang="pt-PT" dirty="0"/>
          </a:p>
          <a:p>
            <a:r>
              <a:rPr lang="pt-PT" dirty="0" err="1"/>
              <a:t>Working</a:t>
            </a:r>
            <a:r>
              <a:rPr lang="pt-PT" dirty="0"/>
              <a:t> </a:t>
            </a:r>
            <a:r>
              <a:rPr lang="pt-PT" dirty="0" err="1"/>
              <a:t>class</a:t>
            </a:r>
            <a:endParaRPr lang="pt-PT" dirty="0"/>
          </a:p>
          <a:p>
            <a:r>
              <a:rPr lang="pt-PT" dirty="0" err="1"/>
              <a:t>Lower</a:t>
            </a:r>
            <a:r>
              <a:rPr lang="pt-PT" dirty="0"/>
              <a:t> </a:t>
            </a:r>
            <a:r>
              <a:rPr lang="pt-PT" dirty="0" err="1"/>
              <a:t>class</a:t>
            </a:r>
            <a:endParaRPr lang="pt-PT" dirty="0"/>
          </a:p>
          <a:p>
            <a:endParaRPr lang="pt-PT" dirty="0"/>
          </a:p>
        </p:txBody>
      </p:sp>
      <p:graphicFrame>
        <p:nvGraphicFramePr>
          <p:cNvPr id="4" name="Chart 3"/>
          <p:cNvGraphicFramePr/>
          <p:nvPr/>
        </p:nvGraphicFramePr>
        <p:xfrm>
          <a:off x="3863752" y="1700808"/>
          <a:ext cx="6624176" cy="37444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6235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pt-PT" b="1" dirty="0">
                <a:solidFill>
                  <a:schemeClr val="tx2"/>
                </a:solidFill>
              </a:rPr>
              <a:t>Classes in </a:t>
            </a:r>
            <a:r>
              <a:rPr lang="pt-PT" b="1" dirty="0" err="1">
                <a:solidFill>
                  <a:schemeClr val="tx2"/>
                </a:solidFill>
              </a:rPr>
              <a:t>the</a:t>
            </a:r>
            <a:r>
              <a:rPr lang="pt-PT" b="1" dirty="0">
                <a:solidFill>
                  <a:schemeClr val="tx2"/>
                </a:solidFill>
              </a:rPr>
              <a:t> U.S. </a:t>
            </a:r>
            <a:r>
              <a:rPr lang="pt-PT" b="1" dirty="0" err="1">
                <a:solidFill>
                  <a:schemeClr val="tx2"/>
                </a:solidFill>
              </a:rPr>
              <a:t>today</a:t>
            </a:r>
            <a:endParaRPr lang="pt-PT" b="1" dirty="0">
              <a:solidFill>
                <a:schemeClr val="tx2"/>
              </a:solidFill>
            </a:endParaRPr>
          </a:p>
        </p:txBody>
      </p:sp>
      <p:sp>
        <p:nvSpPr>
          <p:cNvPr id="3" name="Content Placeholder 2"/>
          <p:cNvSpPr>
            <a:spLocks noGrp="1"/>
          </p:cNvSpPr>
          <p:nvPr>
            <p:ph idx="1"/>
          </p:nvPr>
        </p:nvSpPr>
        <p:spPr/>
        <p:txBody>
          <a:bodyPr>
            <a:normAutofit/>
          </a:bodyPr>
          <a:lstStyle/>
          <a:p>
            <a:pPr marL="0" indent="0">
              <a:buNone/>
            </a:pPr>
            <a:r>
              <a:rPr lang="en-AU" b="1" dirty="0"/>
              <a:t>1. Upper Class – Elite  </a:t>
            </a:r>
            <a:r>
              <a:rPr lang="en-AU" dirty="0"/>
              <a:t>(&gt; $200,000)</a:t>
            </a:r>
          </a:p>
          <a:p>
            <a:r>
              <a:rPr lang="pt-PT" dirty="0" err="1"/>
              <a:t>Upper-upper</a:t>
            </a:r>
            <a:r>
              <a:rPr lang="pt-PT" dirty="0"/>
              <a:t> </a:t>
            </a:r>
            <a:r>
              <a:rPr lang="pt-PT" dirty="0" err="1"/>
              <a:t>class</a:t>
            </a:r>
            <a:r>
              <a:rPr lang="pt-PT" dirty="0"/>
              <a:t> (</a:t>
            </a:r>
            <a:r>
              <a:rPr lang="pt-PT" dirty="0" err="1"/>
              <a:t>old-rich</a:t>
            </a:r>
            <a:r>
              <a:rPr lang="pt-PT" dirty="0"/>
              <a:t>)</a:t>
            </a:r>
          </a:p>
          <a:p>
            <a:r>
              <a:rPr lang="pt-PT" dirty="0" err="1"/>
              <a:t>Upper-lower</a:t>
            </a:r>
            <a:r>
              <a:rPr lang="pt-PT" dirty="0"/>
              <a:t> </a:t>
            </a:r>
            <a:r>
              <a:rPr lang="pt-PT" dirty="0" err="1"/>
              <a:t>class</a:t>
            </a:r>
            <a:r>
              <a:rPr lang="pt-PT" dirty="0"/>
              <a:t> (</a:t>
            </a:r>
            <a:r>
              <a:rPr lang="pt-PT" dirty="0" err="1"/>
              <a:t>new-rich</a:t>
            </a:r>
            <a:r>
              <a:rPr lang="pt-PT" dirty="0"/>
              <a:t>)</a:t>
            </a:r>
          </a:p>
          <a:p>
            <a:pPr marL="0" indent="0">
              <a:buNone/>
            </a:pPr>
            <a:endParaRPr lang="pt-PT" dirty="0"/>
          </a:p>
          <a:p>
            <a:pPr marL="0" indent="0">
              <a:buNone/>
            </a:pPr>
            <a:r>
              <a:rPr lang="en-AU" b="1" dirty="0"/>
              <a:t>2. Middle Class</a:t>
            </a:r>
            <a:endParaRPr lang="pt-PT" dirty="0"/>
          </a:p>
          <a:p>
            <a:r>
              <a:rPr lang="en-AU" dirty="0"/>
              <a:t>Upper middle class (</a:t>
            </a:r>
            <a:r>
              <a:rPr lang="en-US" dirty="0"/>
              <a:t>$112,500 to $200,000)</a:t>
            </a:r>
          </a:p>
          <a:p>
            <a:r>
              <a:rPr lang="pt-PT" dirty="0" err="1"/>
              <a:t>Lower</a:t>
            </a:r>
            <a:r>
              <a:rPr lang="pt-PT" dirty="0"/>
              <a:t> </a:t>
            </a:r>
            <a:r>
              <a:rPr lang="pt-PT" dirty="0" err="1"/>
              <a:t>middle</a:t>
            </a:r>
            <a:r>
              <a:rPr lang="pt-PT" dirty="0"/>
              <a:t> </a:t>
            </a:r>
            <a:r>
              <a:rPr lang="pt-PT" dirty="0" err="1"/>
              <a:t>class</a:t>
            </a:r>
            <a:r>
              <a:rPr lang="pt-PT" dirty="0"/>
              <a:t> (</a:t>
            </a:r>
            <a:r>
              <a:rPr lang="pt-PT" dirty="0" err="1"/>
              <a:t>around</a:t>
            </a:r>
            <a:r>
              <a:rPr lang="pt-PT" dirty="0"/>
              <a:t> $60,000)</a:t>
            </a:r>
            <a:endParaRPr lang="en-AU" dirty="0"/>
          </a:p>
        </p:txBody>
      </p:sp>
    </p:spTree>
    <p:extLst>
      <p:ext uri="{BB962C8B-B14F-4D97-AF65-F5344CB8AC3E}">
        <p14:creationId xmlns:p14="http://schemas.microsoft.com/office/powerpoint/2010/main" val="2155172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pt-PT" b="1" dirty="0">
                <a:solidFill>
                  <a:schemeClr val="tx2"/>
                </a:solidFill>
              </a:rPr>
              <a:t>Classes in </a:t>
            </a:r>
            <a:r>
              <a:rPr lang="pt-PT" b="1" dirty="0" err="1">
                <a:solidFill>
                  <a:schemeClr val="tx2"/>
                </a:solidFill>
              </a:rPr>
              <a:t>the</a:t>
            </a:r>
            <a:r>
              <a:rPr lang="pt-PT" b="1" dirty="0">
                <a:solidFill>
                  <a:schemeClr val="tx2"/>
                </a:solidFill>
              </a:rPr>
              <a:t> U.S. </a:t>
            </a:r>
            <a:r>
              <a:rPr lang="pt-PT" b="1" dirty="0" err="1">
                <a:solidFill>
                  <a:schemeClr val="tx2"/>
                </a:solidFill>
              </a:rPr>
              <a:t>today</a:t>
            </a:r>
            <a:endParaRPr lang="pt-PT" b="1" dirty="0">
              <a:solidFill>
                <a:schemeClr val="tx2"/>
              </a:solidFill>
            </a:endParaRPr>
          </a:p>
        </p:txBody>
      </p:sp>
      <p:sp>
        <p:nvSpPr>
          <p:cNvPr id="3" name="Content Placeholder 2"/>
          <p:cNvSpPr>
            <a:spLocks noGrp="1"/>
          </p:cNvSpPr>
          <p:nvPr>
            <p:ph idx="1"/>
          </p:nvPr>
        </p:nvSpPr>
        <p:spPr/>
        <p:txBody>
          <a:bodyPr>
            <a:normAutofit/>
          </a:bodyPr>
          <a:lstStyle/>
          <a:p>
            <a:pPr marL="0" indent="0">
              <a:buNone/>
            </a:pPr>
            <a:r>
              <a:rPr lang="en-AU" b="1" dirty="0"/>
              <a:t>3. Working Class </a:t>
            </a:r>
            <a:r>
              <a:rPr lang="en-US" dirty="0"/>
              <a:t>($27,000 to $48,000) </a:t>
            </a:r>
          </a:p>
          <a:p>
            <a:pPr marL="0" indent="0">
              <a:buNone/>
            </a:pPr>
            <a:r>
              <a:rPr lang="en-US" dirty="0"/>
              <a:t>    blue-collar workers</a:t>
            </a:r>
          </a:p>
          <a:p>
            <a:pPr marL="0" indent="0">
              <a:buNone/>
            </a:pPr>
            <a:endParaRPr lang="pt-PT" dirty="0"/>
          </a:p>
          <a:p>
            <a:pPr marL="0" indent="0">
              <a:buNone/>
            </a:pPr>
            <a:r>
              <a:rPr lang="en-AU" b="1" dirty="0"/>
              <a:t>4. Lower Class </a:t>
            </a:r>
            <a:r>
              <a:rPr lang="en-AU" dirty="0"/>
              <a:t>(&lt; $27,000)</a:t>
            </a:r>
          </a:p>
          <a:p>
            <a:pPr marL="0" indent="0">
              <a:buNone/>
            </a:pPr>
            <a:r>
              <a:rPr lang="en-US" dirty="0"/>
              <a:t>    wages below the poverty line </a:t>
            </a:r>
            <a:endParaRPr lang="en-AU" dirty="0"/>
          </a:p>
          <a:p>
            <a:pPr marL="0" indent="0">
              <a:buNone/>
            </a:pPr>
            <a:r>
              <a:rPr lang="pt-PT" dirty="0">
                <a:sym typeface="Wingdings" panose="05000000000000000000" pitchFamily="2" charset="2"/>
              </a:rPr>
              <a:t>     </a:t>
            </a:r>
            <a:r>
              <a:rPr lang="pt-PT" dirty="0" err="1">
                <a:sym typeface="Wingdings" panose="05000000000000000000" pitchFamily="2" charset="2"/>
              </a:rPr>
              <a:t>lack</a:t>
            </a:r>
            <a:r>
              <a:rPr lang="pt-PT" dirty="0">
                <a:sym typeface="Wingdings" panose="05000000000000000000" pitchFamily="2" charset="2"/>
              </a:rPr>
              <a:t> </a:t>
            </a:r>
            <a:r>
              <a:rPr lang="pt-PT" dirty="0" err="1">
                <a:sym typeface="Wingdings" panose="05000000000000000000" pitchFamily="2" charset="2"/>
              </a:rPr>
              <a:t>of</a:t>
            </a:r>
            <a:r>
              <a:rPr lang="pt-PT" dirty="0">
                <a:sym typeface="Wingdings" panose="05000000000000000000" pitchFamily="2" charset="2"/>
              </a:rPr>
              <a:t> financial </a:t>
            </a:r>
            <a:r>
              <a:rPr lang="pt-PT" dirty="0" err="1">
                <a:sym typeface="Wingdings" panose="05000000000000000000" pitchFamily="2" charset="2"/>
              </a:rPr>
              <a:t>security</a:t>
            </a:r>
            <a:r>
              <a:rPr lang="pt-PT" dirty="0">
                <a:sym typeface="Wingdings" panose="05000000000000000000" pitchFamily="2" charset="2"/>
              </a:rPr>
              <a:t> </a:t>
            </a:r>
          </a:p>
          <a:p>
            <a:pPr marL="0" indent="0">
              <a:buNone/>
            </a:pPr>
            <a:endParaRPr lang="pt-PT" dirty="0">
              <a:sym typeface="Wingdings" panose="05000000000000000000" pitchFamily="2" charset="2"/>
            </a:endParaRPr>
          </a:p>
          <a:p>
            <a:pPr marL="0" indent="0">
              <a:buNone/>
            </a:pPr>
            <a:r>
              <a:rPr lang="pt-PT" dirty="0">
                <a:sym typeface="Wingdings" panose="05000000000000000000" pitchFamily="2" charset="2"/>
              </a:rPr>
              <a:t>Similar </a:t>
            </a:r>
            <a:r>
              <a:rPr lang="pt-PT" dirty="0" err="1">
                <a:sym typeface="Wingdings" panose="05000000000000000000" pitchFamily="2" charset="2"/>
              </a:rPr>
              <a:t>class</a:t>
            </a:r>
            <a:r>
              <a:rPr lang="pt-PT" dirty="0">
                <a:sym typeface="Wingdings" panose="05000000000000000000" pitchFamily="2" charset="2"/>
              </a:rPr>
              <a:t> </a:t>
            </a:r>
            <a:r>
              <a:rPr lang="pt-PT" dirty="0" err="1">
                <a:sym typeface="Wingdings" panose="05000000000000000000" pitchFamily="2" charset="2"/>
              </a:rPr>
              <a:t>systems</a:t>
            </a:r>
            <a:r>
              <a:rPr lang="pt-PT" dirty="0">
                <a:sym typeface="Wingdings" panose="05000000000000000000" pitchFamily="2" charset="2"/>
              </a:rPr>
              <a:t> in Western </a:t>
            </a:r>
            <a:r>
              <a:rPr lang="pt-PT" dirty="0" err="1">
                <a:sym typeface="Wingdings" panose="05000000000000000000" pitchFamily="2" charset="2"/>
              </a:rPr>
              <a:t>Europe</a:t>
            </a:r>
            <a:r>
              <a:rPr lang="pt-PT" dirty="0">
                <a:sym typeface="Wingdings" panose="05000000000000000000" pitchFamily="2" charset="2"/>
              </a:rPr>
              <a:t> </a:t>
            </a:r>
            <a:r>
              <a:rPr lang="pt-PT" dirty="0" err="1">
                <a:sym typeface="Wingdings" panose="05000000000000000000" pitchFamily="2" charset="2"/>
              </a:rPr>
              <a:t>and</a:t>
            </a:r>
            <a:r>
              <a:rPr lang="pt-PT" dirty="0">
                <a:sym typeface="Wingdings" panose="05000000000000000000" pitchFamily="2" charset="2"/>
              </a:rPr>
              <a:t> </a:t>
            </a:r>
            <a:r>
              <a:rPr lang="pt-PT" dirty="0" err="1">
                <a:sym typeface="Wingdings" panose="05000000000000000000" pitchFamily="2" charset="2"/>
              </a:rPr>
              <a:t>Japan</a:t>
            </a:r>
            <a:endParaRPr lang="pt-PT" dirty="0"/>
          </a:p>
        </p:txBody>
      </p:sp>
    </p:spTree>
    <p:extLst>
      <p:ext uri="{BB962C8B-B14F-4D97-AF65-F5344CB8AC3E}">
        <p14:creationId xmlns:p14="http://schemas.microsoft.com/office/powerpoint/2010/main" val="3320845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AU" b="1" dirty="0">
                <a:solidFill>
                  <a:schemeClr val="tx2"/>
                </a:solidFill>
              </a:rPr>
              <a:t>Reasons for classification</a:t>
            </a:r>
            <a:endParaRPr lang="pt-PT" b="1" dirty="0">
              <a:solidFill>
                <a:schemeClr val="tx2"/>
              </a:solidFill>
            </a:endParaRPr>
          </a:p>
        </p:txBody>
      </p:sp>
      <p:sp>
        <p:nvSpPr>
          <p:cNvPr id="3" name="Content Placeholder 2"/>
          <p:cNvSpPr>
            <a:spLocks noGrp="1"/>
          </p:cNvSpPr>
          <p:nvPr>
            <p:ph idx="1"/>
          </p:nvPr>
        </p:nvSpPr>
        <p:spPr/>
        <p:txBody>
          <a:bodyPr/>
          <a:lstStyle/>
          <a:p>
            <a:pPr marL="0" indent="0">
              <a:buNone/>
            </a:pPr>
            <a:r>
              <a:rPr lang="en-AU" dirty="0"/>
              <a:t>Differences in… </a:t>
            </a:r>
          </a:p>
          <a:p>
            <a:pPr lvl="0"/>
            <a:r>
              <a:rPr lang="pt-PT" dirty="0" err="1"/>
              <a:t>Income</a:t>
            </a:r>
            <a:r>
              <a:rPr lang="pt-PT" dirty="0"/>
              <a:t> </a:t>
            </a:r>
            <a:r>
              <a:rPr lang="pt-PT" dirty="0" err="1"/>
              <a:t>and</a:t>
            </a:r>
            <a:r>
              <a:rPr lang="pt-PT" dirty="0"/>
              <a:t> </a:t>
            </a:r>
            <a:r>
              <a:rPr lang="pt-PT" dirty="0" err="1"/>
              <a:t>wealth</a:t>
            </a:r>
            <a:endParaRPr lang="pt-PT" dirty="0"/>
          </a:p>
          <a:p>
            <a:pPr lvl="0"/>
            <a:r>
              <a:rPr lang="en-US" dirty="0"/>
              <a:t>Ancestry</a:t>
            </a:r>
            <a:endParaRPr lang="pt-PT" dirty="0"/>
          </a:p>
          <a:p>
            <a:pPr lvl="0"/>
            <a:r>
              <a:rPr lang="en-AU" dirty="0"/>
              <a:t>Education system </a:t>
            </a:r>
          </a:p>
          <a:p>
            <a:pPr lvl="0"/>
            <a:r>
              <a:rPr lang="pt-PT" dirty="0" err="1"/>
              <a:t>Authority</a:t>
            </a:r>
            <a:r>
              <a:rPr lang="pt-PT" dirty="0"/>
              <a:t> </a:t>
            </a:r>
            <a:r>
              <a:rPr lang="pt-PT" dirty="0" err="1"/>
              <a:t>levels</a:t>
            </a:r>
            <a:endParaRPr lang="pt-PT" dirty="0"/>
          </a:p>
          <a:p>
            <a:r>
              <a:rPr lang="pt-PT" dirty="0" err="1"/>
              <a:t>Housing</a:t>
            </a:r>
            <a:r>
              <a:rPr lang="pt-PT" dirty="0"/>
              <a:t> </a:t>
            </a:r>
            <a:r>
              <a:rPr lang="pt-PT" dirty="0" err="1"/>
              <a:t>situations</a:t>
            </a:r>
            <a:r>
              <a:rPr lang="pt-PT" dirty="0"/>
              <a:t> </a:t>
            </a:r>
          </a:p>
          <a:p>
            <a:r>
              <a:rPr lang="en-US" dirty="0"/>
              <a:t>Race and ethnicity</a:t>
            </a:r>
            <a:endParaRPr lang="pt-PT" dirty="0"/>
          </a:p>
          <a:p>
            <a:endParaRPr lang="pt-PT" dirty="0"/>
          </a:p>
        </p:txBody>
      </p:sp>
    </p:spTree>
    <p:extLst>
      <p:ext uri="{BB962C8B-B14F-4D97-AF65-F5344CB8AC3E}">
        <p14:creationId xmlns:p14="http://schemas.microsoft.com/office/powerpoint/2010/main" val="356932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pt-PT" b="1" dirty="0" err="1">
                <a:solidFill>
                  <a:schemeClr val="tx2"/>
                </a:solidFill>
              </a:rPr>
              <a:t>Influences</a:t>
            </a:r>
            <a:r>
              <a:rPr lang="pt-PT" b="1" dirty="0">
                <a:solidFill>
                  <a:schemeClr val="tx2"/>
                </a:solidFill>
              </a:rPr>
              <a:t> </a:t>
            </a:r>
            <a:r>
              <a:rPr lang="pt-PT" b="1" dirty="0" err="1">
                <a:solidFill>
                  <a:schemeClr val="tx2"/>
                </a:solidFill>
              </a:rPr>
              <a:t>of</a:t>
            </a:r>
            <a:r>
              <a:rPr lang="pt-PT" b="1" dirty="0">
                <a:solidFill>
                  <a:schemeClr val="tx2"/>
                </a:solidFill>
              </a:rPr>
              <a:t> classes in </a:t>
            </a:r>
            <a:r>
              <a:rPr lang="pt-PT" b="1" dirty="0" err="1">
                <a:solidFill>
                  <a:schemeClr val="tx2"/>
                </a:solidFill>
              </a:rPr>
              <a:t>society</a:t>
            </a:r>
            <a:endParaRPr lang="en-US" b="1" dirty="0">
              <a:solidFill>
                <a:schemeClr val="tx2"/>
              </a:solidFill>
            </a:endParaRPr>
          </a:p>
        </p:txBody>
      </p:sp>
      <p:sp>
        <p:nvSpPr>
          <p:cNvPr id="3" name="Content Placeholder 2"/>
          <p:cNvSpPr>
            <a:spLocks noGrp="1"/>
          </p:cNvSpPr>
          <p:nvPr>
            <p:ph idx="1"/>
          </p:nvPr>
        </p:nvSpPr>
        <p:spPr/>
        <p:txBody>
          <a:bodyPr>
            <a:normAutofit/>
          </a:bodyPr>
          <a:lstStyle/>
          <a:p>
            <a:r>
              <a:rPr lang="en-US" dirty="0"/>
              <a:t>Health</a:t>
            </a:r>
            <a:endParaRPr lang="pt-PT" dirty="0"/>
          </a:p>
          <a:p>
            <a:r>
              <a:rPr lang="en-US" dirty="0"/>
              <a:t>Values and Attitudes</a:t>
            </a:r>
            <a:endParaRPr lang="pt-PT" dirty="0"/>
          </a:p>
          <a:p>
            <a:r>
              <a:rPr lang="en-US" dirty="0"/>
              <a:t>Politics</a:t>
            </a:r>
            <a:endParaRPr lang="pt-PT" dirty="0"/>
          </a:p>
          <a:p>
            <a:r>
              <a:rPr lang="en-US" dirty="0"/>
              <a:t>Family and Gender</a:t>
            </a:r>
          </a:p>
          <a:p>
            <a:endParaRPr lang="pt-PT" dirty="0"/>
          </a:p>
          <a:p>
            <a:endParaRPr lang="pt-PT" dirty="0"/>
          </a:p>
          <a:p>
            <a:endParaRPr lang="en-US" dirty="0"/>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backgroundMark x1="21173" y1="14024" x2="21173" y2="14024"/>
                        <a14:backgroundMark x1="33225" y1="14024" x2="33225" y2="14024"/>
                        <a14:backgroundMark x1="28013" y1="20122" x2="28013" y2="20122"/>
                        <a14:backgroundMark x1="8143" y1="12805" x2="8143" y2="12805"/>
                        <a14:backgroundMark x1="89251" y1="78659" x2="89251" y2="78659"/>
                        <a14:backgroundMark x1="75244" y1="78659" x2="75244" y2="78659"/>
                        <a14:backgroundMark x1="77524" y1="89024" x2="77524" y2="89024"/>
                        <a14:backgroundMark x1="92508" y1="90854" x2="92508" y2="90854"/>
                        <a14:backgroundMark x1="79805" y1="10976" x2="79805" y2="10976"/>
                        <a14:backgroundMark x1="94137" y1="10976" x2="94137" y2="10976"/>
                        <a14:backgroundMark x1="87948" y1="19512" x2="87948" y2="19512"/>
                        <a14:backgroundMark x1="86645" y1="4268" x2="86645" y2="4268"/>
                      </a14:backgroundRemoval>
                    </a14:imgEffect>
                  </a14:imgLayer>
                </a14:imgProps>
              </a:ext>
              <a:ext uri="{28A0092B-C50C-407E-A947-70E740481C1C}">
                <a14:useLocalDpi xmlns:a14="http://schemas.microsoft.com/office/drawing/2010/main" val="0"/>
              </a:ext>
            </a:extLst>
          </a:blip>
          <a:srcRect/>
          <a:stretch>
            <a:fillRect/>
          </a:stretch>
        </p:blipFill>
        <p:spPr bwMode="auto">
          <a:xfrm>
            <a:off x="5222683" y="3645025"/>
            <a:ext cx="4787012" cy="2557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567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374E5-0801-4A5F-ACF4-5B7262E9A616}"/>
              </a:ext>
            </a:extLst>
          </p:cNvPr>
          <p:cNvSpPr>
            <a:spLocks noGrp="1"/>
          </p:cNvSpPr>
          <p:nvPr>
            <p:ph type="title"/>
          </p:nvPr>
        </p:nvSpPr>
        <p:spPr/>
        <p:txBody>
          <a:bodyPr/>
          <a:lstStyle/>
          <a:p>
            <a:pPr algn="ctr"/>
            <a:r>
              <a:rPr lang="pt-PT" b="1" dirty="0" err="1"/>
              <a:t>The</a:t>
            </a:r>
            <a:r>
              <a:rPr lang="pt-PT" b="1" dirty="0"/>
              <a:t> </a:t>
            </a:r>
            <a:r>
              <a:rPr lang="pt-PT" b="1" dirty="0" err="1"/>
              <a:t>Dangerous</a:t>
            </a:r>
            <a:r>
              <a:rPr lang="pt-PT" b="1" dirty="0"/>
              <a:t> Classes: </a:t>
            </a:r>
            <a:r>
              <a:rPr lang="pt-PT" b="1" dirty="0" err="1"/>
              <a:t>Yesterday</a:t>
            </a:r>
            <a:r>
              <a:rPr lang="pt-PT" b="1" dirty="0"/>
              <a:t> </a:t>
            </a:r>
            <a:r>
              <a:rPr lang="pt-PT" b="1" dirty="0" err="1"/>
              <a:t>and</a:t>
            </a:r>
            <a:r>
              <a:rPr lang="pt-PT" b="1" dirty="0"/>
              <a:t> </a:t>
            </a:r>
            <a:r>
              <a:rPr lang="pt-PT" b="1" dirty="0" err="1"/>
              <a:t>Today</a:t>
            </a:r>
            <a:endParaRPr lang="pt-PT" b="1" dirty="0"/>
          </a:p>
        </p:txBody>
      </p:sp>
      <p:pic>
        <p:nvPicPr>
          <p:cNvPr id="4" name="Content Placeholder 3">
            <a:extLst>
              <a:ext uri="{FF2B5EF4-FFF2-40B4-BE49-F238E27FC236}">
                <a16:creationId xmlns:a16="http://schemas.microsoft.com/office/drawing/2014/main" id="{EDD55F91-637F-450C-8A51-61F6A31263E4}"/>
              </a:ext>
            </a:extLst>
          </p:cNvPr>
          <p:cNvPicPr>
            <a:picLocks noGrp="1" noChangeAspect="1"/>
          </p:cNvPicPr>
          <p:nvPr>
            <p:ph idx="1"/>
          </p:nvPr>
        </p:nvPicPr>
        <p:blipFill>
          <a:blip r:embed="rId2"/>
          <a:stretch>
            <a:fillRect/>
          </a:stretch>
        </p:blipFill>
        <p:spPr>
          <a:xfrm>
            <a:off x="838200" y="1838877"/>
            <a:ext cx="4714461" cy="4351338"/>
          </a:xfrm>
          <a:prstGeom prst="rect">
            <a:avLst/>
          </a:prstGeom>
        </p:spPr>
      </p:pic>
      <p:pic>
        <p:nvPicPr>
          <p:cNvPr id="5" name="Picture 4">
            <a:extLst>
              <a:ext uri="{FF2B5EF4-FFF2-40B4-BE49-F238E27FC236}">
                <a16:creationId xmlns:a16="http://schemas.microsoft.com/office/drawing/2014/main" id="{2F40F3FF-31E3-4EF2-BEE2-10CD6AF3E715}"/>
              </a:ext>
            </a:extLst>
          </p:cNvPr>
          <p:cNvPicPr>
            <a:picLocks noChangeAspect="1"/>
          </p:cNvPicPr>
          <p:nvPr/>
        </p:nvPicPr>
        <p:blipFill>
          <a:blip r:embed="rId3"/>
          <a:stretch>
            <a:fillRect/>
          </a:stretch>
        </p:blipFill>
        <p:spPr>
          <a:xfrm>
            <a:off x="6095999" y="1838877"/>
            <a:ext cx="2684393" cy="4257123"/>
          </a:xfrm>
          <a:prstGeom prst="rect">
            <a:avLst/>
          </a:prstGeom>
        </p:spPr>
      </p:pic>
      <p:pic>
        <p:nvPicPr>
          <p:cNvPr id="6" name="Picture 5">
            <a:extLst>
              <a:ext uri="{FF2B5EF4-FFF2-40B4-BE49-F238E27FC236}">
                <a16:creationId xmlns:a16="http://schemas.microsoft.com/office/drawing/2014/main" id="{C42B98A0-D476-4B2B-83CA-7234F7CDA34C}"/>
              </a:ext>
            </a:extLst>
          </p:cNvPr>
          <p:cNvPicPr>
            <a:picLocks noChangeAspect="1"/>
          </p:cNvPicPr>
          <p:nvPr/>
        </p:nvPicPr>
        <p:blipFill>
          <a:blip r:embed="rId4"/>
          <a:stretch>
            <a:fillRect/>
          </a:stretch>
        </p:blipFill>
        <p:spPr>
          <a:xfrm>
            <a:off x="8877300" y="1838877"/>
            <a:ext cx="2476500" cy="4257123"/>
          </a:xfrm>
          <a:prstGeom prst="rect">
            <a:avLst/>
          </a:prstGeom>
        </p:spPr>
      </p:pic>
    </p:spTree>
    <p:extLst>
      <p:ext uri="{BB962C8B-B14F-4D97-AF65-F5344CB8AC3E}">
        <p14:creationId xmlns:p14="http://schemas.microsoft.com/office/powerpoint/2010/main" val="1497163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95F51-6880-45B8-9307-FB6C150ABF35}"/>
              </a:ext>
            </a:extLst>
          </p:cNvPr>
          <p:cNvSpPr>
            <a:spLocks noGrp="1"/>
          </p:cNvSpPr>
          <p:nvPr>
            <p:ph type="title"/>
          </p:nvPr>
        </p:nvSpPr>
        <p:spPr/>
        <p:txBody>
          <a:bodyPr/>
          <a:lstStyle/>
          <a:p>
            <a:pPr algn="ctr"/>
            <a:r>
              <a:rPr lang="pt-PT" b="1" dirty="0" err="1"/>
              <a:t>Threats</a:t>
            </a:r>
            <a:r>
              <a:rPr lang="pt-PT" b="1" dirty="0"/>
              <a:t> </a:t>
            </a:r>
            <a:r>
              <a:rPr lang="pt-PT" b="1" dirty="0" err="1"/>
              <a:t>and</a:t>
            </a:r>
            <a:r>
              <a:rPr lang="pt-PT" b="1" dirty="0"/>
              <a:t> </a:t>
            </a:r>
            <a:r>
              <a:rPr lang="pt-PT" b="1" dirty="0" err="1"/>
              <a:t>Dangers</a:t>
            </a:r>
            <a:endParaRPr lang="pt-PT" b="1" dirty="0"/>
          </a:p>
        </p:txBody>
      </p:sp>
      <p:pic>
        <p:nvPicPr>
          <p:cNvPr id="4" name="Content Placeholder 3">
            <a:extLst>
              <a:ext uri="{FF2B5EF4-FFF2-40B4-BE49-F238E27FC236}">
                <a16:creationId xmlns:a16="http://schemas.microsoft.com/office/drawing/2014/main" id="{FF6A6808-377C-4554-8DEF-1B3FB85C2EBB}"/>
              </a:ext>
            </a:extLst>
          </p:cNvPr>
          <p:cNvPicPr>
            <a:picLocks noGrp="1" noChangeAspect="1"/>
          </p:cNvPicPr>
          <p:nvPr>
            <p:ph idx="1"/>
          </p:nvPr>
        </p:nvPicPr>
        <p:blipFill>
          <a:blip r:embed="rId2"/>
          <a:stretch>
            <a:fillRect/>
          </a:stretch>
        </p:blipFill>
        <p:spPr>
          <a:xfrm>
            <a:off x="838200" y="2080590"/>
            <a:ext cx="2718982" cy="3961435"/>
          </a:xfrm>
          <a:prstGeom prst="rect">
            <a:avLst/>
          </a:prstGeom>
        </p:spPr>
      </p:pic>
      <p:pic>
        <p:nvPicPr>
          <p:cNvPr id="5" name="Picture 4">
            <a:extLst>
              <a:ext uri="{FF2B5EF4-FFF2-40B4-BE49-F238E27FC236}">
                <a16:creationId xmlns:a16="http://schemas.microsoft.com/office/drawing/2014/main" id="{AF9BF8C4-4AAA-4BA0-8686-E5D8A2BDE3D7}"/>
              </a:ext>
            </a:extLst>
          </p:cNvPr>
          <p:cNvPicPr>
            <a:picLocks noChangeAspect="1"/>
          </p:cNvPicPr>
          <p:nvPr/>
        </p:nvPicPr>
        <p:blipFill>
          <a:blip r:embed="rId3"/>
          <a:stretch>
            <a:fillRect/>
          </a:stretch>
        </p:blipFill>
        <p:spPr>
          <a:xfrm>
            <a:off x="4112063" y="2080589"/>
            <a:ext cx="3546091" cy="3961435"/>
          </a:xfrm>
          <a:prstGeom prst="rect">
            <a:avLst/>
          </a:prstGeom>
        </p:spPr>
      </p:pic>
      <p:pic>
        <p:nvPicPr>
          <p:cNvPr id="6" name="Picture 5">
            <a:extLst>
              <a:ext uri="{FF2B5EF4-FFF2-40B4-BE49-F238E27FC236}">
                <a16:creationId xmlns:a16="http://schemas.microsoft.com/office/drawing/2014/main" id="{EB2D55CB-68F1-43AC-9CD1-8EA095781131}"/>
              </a:ext>
            </a:extLst>
          </p:cNvPr>
          <p:cNvPicPr>
            <a:picLocks noChangeAspect="1"/>
          </p:cNvPicPr>
          <p:nvPr/>
        </p:nvPicPr>
        <p:blipFill>
          <a:blip r:embed="rId4"/>
          <a:stretch>
            <a:fillRect/>
          </a:stretch>
        </p:blipFill>
        <p:spPr>
          <a:xfrm>
            <a:off x="8213035" y="2080589"/>
            <a:ext cx="3140765" cy="3961435"/>
          </a:xfrm>
          <a:prstGeom prst="rect">
            <a:avLst/>
          </a:prstGeom>
        </p:spPr>
      </p:pic>
    </p:spTree>
    <p:extLst>
      <p:ext uri="{BB962C8B-B14F-4D97-AF65-F5344CB8AC3E}">
        <p14:creationId xmlns:p14="http://schemas.microsoft.com/office/powerpoint/2010/main" val="1392351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9056-A99F-406E-92CF-BEDA9A318405}"/>
              </a:ext>
            </a:extLst>
          </p:cNvPr>
          <p:cNvSpPr>
            <a:spLocks noGrp="1"/>
          </p:cNvSpPr>
          <p:nvPr>
            <p:ph type="title"/>
          </p:nvPr>
        </p:nvSpPr>
        <p:spPr/>
        <p:txBody>
          <a:bodyPr/>
          <a:lstStyle/>
          <a:p>
            <a:pPr algn="ctr"/>
            <a:r>
              <a:rPr lang="pt-PT" b="1" dirty="0" err="1"/>
              <a:t>The</a:t>
            </a:r>
            <a:r>
              <a:rPr lang="pt-PT" b="1" dirty="0"/>
              <a:t> </a:t>
            </a:r>
            <a:r>
              <a:rPr lang="pt-PT" b="1" dirty="0" err="1"/>
              <a:t>Dangerous</a:t>
            </a:r>
            <a:r>
              <a:rPr lang="pt-PT" b="1" dirty="0"/>
              <a:t> Classes</a:t>
            </a:r>
            <a:br>
              <a:rPr lang="pt-PT" dirty="0"/>
            </a:br>
            <a:endParaRPr lang="pt-PT" dirty="0"/>
          </a:p>
        </p:txBody>
      </p:sp>
      <p:sp>
        <p:nvSpPr>
          <p:cNvPr id="3" name="Content Placeholder 2">
            <a:extLst>
              <a:ext uri="{FF2B5EF4-FFF2-40B4-BE49-F238E27FC236}">
                <a16:creationId xmlns:a16="http://schemas.microsoft.com/office/drawing/2014/main" id="{E2747438-12FB-4C78-99E7-E15C2363D073}"/>
              </a:ext>
            </a:extLst>
          </p:cNvPr>
          <p:cNvSpPr>
            <a:spLocks noGrp="1"/>
          </p:cNvSpPr>
          <p:nvPr>
            <p:ph idx="1"/>
          </p:nvPr>
        </p:nvSpPr>
        <p:spPr/>
        <p:txBody>
          <a:bodyPr>
            <a:normAutofit fontScale="92500" lnSpcReduction="10000"/>
          </a:bodyPr>
          <a:lstStyle/>
          <a:p>
            <a:r>
              <a:rPr lang="en-US" dirty="0"/>
              <a:t>A term taken from the title of the book (The Dangerous Classes of New York) published in 1872 by the American social reformer Charles Loring Brace. His ‘dangerous classes’ included the vagabonds, waifs, predatory criminals, vagrants, and prostitutes that emerged out of the poor underclass in late nineteenth-century New York city. Sociologists and criminologists have sometimes argued that contemporary policing policies (for example in relation to drugs control) are still informed by this concept, and contain a hidden agenda which aims either to identify ‘public enemies’ who can be blamed for various economic and social problems, or to suppress members of today's ‘dangerous classes’ (immigrants, youths, various minority groups) in the interests of public order and security (see, for example, Diana Gordon , The Return of the Dangerous Classes, 1994)</a:t>
            </a:r>
            <a:endParaRPr lang="pt-PT" dirty="0"/>
          </a:p>
        </p:txBody>
      </p:sp>
    </p:spTree>
    <p:extLst>
      <p:ext uri="{BB962C8B-B14F-4D97-AF65-F5344CB8AC3E}">
        <p14:creationId xmlns:p14="http://schemas.microsoft.com/office/powerpoint/2010/main" val="4117764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4A8CF3-D6C8-43A5-931B-0C721CA379F6}"/>
              </a:ext>
            </a:extLst>
          </p:cNvPr>
          <p:cNvSpPr>
            <a:spLocks noGrp="1"/>
          </p:cNvSpPr>
          <p:nvPr>
            <p:ph type="title"/>
          </p:nvPr>
        </p:nvSpPr>
        <p:spPr/>
        <p:txBody>
          <a:bodyPr/>
          <a:lstStyle/>
          <a:p>
            <a:r>
              <a:rPr lang="en-US" dirty="0"/>
              <a:t>Some Types</a:t>
            </a:r>
          </a:p>
        </p:txBody>
      </p:sp>
      <p:pic>
        <p:nvPicPr>
          <p:cNvPr id="4" name="Marcador de Posição de Conteúdo 3">
            <a:extLst>
              <a:ext uri="{FF2B5EF4-FFF2-40B4-BE49-F238E27FC236}">
                <a16:creationId xmlns:a16="http://schemas.microsoft.com/office/drawing/2014/main" id="{E6BCA090-5FEB-4F91-996D-A5D681A7C47A}"/>
              </a:ext>
            </a:extLst>
          </p:cNvPr>
          <p:cNvPicPr>
            <a:picLocks noGrp="1" noChangeAspect="1"/>
          </p:cNvPicPr>
          <p:nvPr>
            <p:ph idx="1"/>
          </p:nvPr>
        </p:nvPicPr>
        <p:blipFill>
          <a:blip r:embed="rId2"/>
          <a:stretch>
            <a:fillRect/>
          </a:stretch>
        </p:blipFill>
        <p:spPr>
          <a:xfrm>
            <a:off x="838200" y="1871806"/>
            <a:ext cx="5599545" cy="4351338"/>
          </a:xfrm>
          <a:prstGeom prst="rect">
            <a:avLst/>
          </a:prstGeom>
        </p:spPr>
      </p:pic>
      <p:pic>
        <p:nvPicPr>
          <p:cNvPr id="6" name="Imagem 5">
            <a:extLst>
              <a:ext uri="{FF2B5EF4-FFF2-40B4-BE49-F238E27FC236}">
                <a16:creationId xmlns:a16="http://schemas.microsoft.com/office/drawing/2014/main" id="{9FE95AFB-8526-4C8C-99CF-34E23138B9A6}"/>
              </a:ext>
            </a:extLst>
          </p:cNvPr>
          <p:cNvPicPr>
            <a:picLocks noChangeAspect="1"/>
          </p:cNvPicPr>
          <p:nvPr/>
        </p:nvPicPr>
        <p:blipFill>
          <a:blip r:embed="rId3"/>
          <a:stretch>
            <a:fillRect/>
          </a:stretch>
        </p:blipFill>
        <p:spPr>
          <a:xfrm>
            <a:off x="6613235" y="365125"/>
            <a:ext cx="4839856" cy="5943312"/>
          </a:xfrm>
          <a:prstGeom prst="rect">
            <a:avLst/>
          </a:prstGeom>
        </p:spPr>
      </p:pic>
    </p:spTree>
    <p:extLst>
      <p:ext uri="{BB962C8B-B14F-4D97-AF65-F5344CB8AC3E}">
        <p14:creationId xmlns:p14="http://schemas.microsoft.com/office/powerpoint/2010/main" val="490221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E509-543E-4E8F-8C96-075D44B6B4B1}"/>
              </a:ext>
            </a:extLst>
          </p:cNvPr>
          <p:cNvSpPr>
            <a:spLocks noGrp="1"/>
          </p:cNvSpPr>
          <p:nvPr>
            <p:ph type="title"/>
          </p:nvPr>
        </p:nvSpPr>
        <p:spPr/>
        <p:txBody>
          <a:bodyPr/>
          <a:lstStyle/>
          <a:p>
            <a:pPr algn="ctr"/>
            <a:r>
              <a:rPr lang="pt-PT" b="1" dirty="0" err="1"/>
              <a:t>Urban</a:t>
            </a:r>
            <a:r>
              <a:rPr lang="pt-PT" b="1" dirty="0"/>
              <a:t> </a:t>
            </a:r>
            <a:r>
              <a:rPr lang="pt-PT" b="1" dirty="0" err="1"/>
              <a:t>Reform</a:t>
            </a:r>
            <a:r>
              <a:rPr lang="pt-PT" b="1" dirty="0"/>
              <a:t> – </a:t>
            </a:r>
            <a:r>
              <a:rPr lang="pt-PT" b="1" dirty="0" err="1"/>
              <a:t>Baron</a:t>
            </a:r>
            <a:r>
              <a:rPr lang="pt-PT" b="1" dirty="0"/>
              <a:t> </a:t>
            </a:r>
            <a:r>
              <a:rPr lang="pt-PT" b="1" dirty="0" err="1"/>
              <a:t>Haussmann</a:t>
            </a:r>
            <a:endParaRPr lang="pt-PT" b="1" dirty="0"/>
          </a:p>
        </p:txBody>
      </p:sp>
      <p:pic>
        <p:nvPicPr>
          <p:cNvPr id="4" name="Content Placeholder 3">
            <a:extLst>
              <a:ext uri="{FF2B5EF4-FFF2-40B4-BE49-F238E27FC236}">
                <a16:creationId xmlns:a16="http://schemas.microsoft.com/office/drawing/2014/main" id="{D9861F12-9682-4028-AABD-B795A723F9E4}"/>
              </a:ext>
            </a:extLst>
          </p:cNvPr>
          <p:cNvPicPr>
            <a:picLocks noGrp="1" noChangeAspect="1"/>
          </p:cNvPicPr>
          <p:nvPr>
            <p:ph idx="1"/>
          </p:nvPr>
        </p:nvPicPr>
        <p:blipFill>
          <a:blip r:embed="rId2"/>
          <a:stretch>
            <a:fillRect/>
          </a:stretch>
        </p:blipFill>
        <p:spPr>
          <a:xfrm>
            <a:off x="838200" y="2481262"/>
            <a:ext cx="3813313" cy="3084651"/>
          </a:xfrm>
          <a:prstGeom prst="rect">
            <a:avLst/>
          </a:prstGeom>
        </p:spPr>
      </p:pic>
      <p:pic>
        <p:nvPicPr>
          <p:cNvPr id="5" name="Picture 4">
            <a:extLst>
              <a:ext uri="{FF2B5EF4-FFF2-40B4-BE49-F238E27FC236}">
                <a16:creationId xmlns:a16="http://schemas.microsoft.com/office/drawing/2014/main" id="{4CF1C9D2-1ABC-40F0-B26F-35D9ABA986B6}"/>
              </a:ext>
            </a:extLst>
          </p:cNvPr>
          <p:cNvPicPr>
            <a:picLocks noChangeAspect="1"/>
          </p:cNvPicPr>
          <p:nvPr/>
        </p:nvPicPr>
        <p:blipFill>
          <a:blip r:embed="rId3"/>
          <a:stretch>
            <a:fillRect/>
          </a:stretch>
        </p:blipFill>
        <p:spPr>
          <a:xfrm>
            <a:off x="5096496" y="2481262"/>
            <a:ext cx="3183421" cy="3084650"/>
          </a:xfrm>
          <a:prstGeom prst="rect">
            <a:avLst/>
          </a:prstGeom>
        </p:spPr>
      </p:pic>
      <p:pic>
        <p:nvPicPr>
          <p:cNvPr id="6" name="Picture 5">
            <a:extLst>
              <a:ext uri="{FF2B5EF4-FFF2-40B4-BE49-F238E27FC236}">
                <a16:creationId xmlns:a16="http://schemas.microsoft.com/office/drawing/2014/main" id="{43106110-D817-4FC7-A323-9D960F40A782}"/>
              </a:ext>
            </a:extLst>
          </p:cNvPr>
          <p:cNvPicPr>
            <a:picLocks noChangeAspect="1"/>
          </p:cNvPicPr>
          <p:nvPr/>
        </p:nvPicPr>
        <p:blipFill>
          <a:blip r:embed="rId4"/>
          <a:stretch>
            <a:fillRect/>
          </a:stretch>
        </p:blipFill>
        <p:spPr>
          <a:xfrm>
            <a:off x="8724900" y="2481262"/>
            <a:ext cx="2628900" cy="3084649"/>
          </a:xfrm>
          <a:prstGeom prst="rect">
            <a:avLst/>
          </a:prstGeom>
        </p:spPr>
      </p:pic>
    </p:spTree>
    <p:extLst>
      <p:ext uri="{BB962C8B-B14F-4D97-AF65-F5344CB8AC3E}">
        <p14:creationId xmlns:p14="http://schemas.microsoft.com/office/powerpoint/2010/main" val="3889425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B8FE-797B-4948-AF03-8D3CDE68778C}"/>
              </a:ext>
            </a:extLst>
          </p:cNvPr>
          <p:cNvSpPr>
            <a:spLocks noGrp="1"/>
          </p:cNvSpPr>
          <p:nvPr>
            <p:ph type="title"/>
          </p:nvPr>
        </p:nvSpPr>
        <p:spPr/>
        <p:txBody>
          <a:bodyPr/>
          <a:lstStyle/>
          <a:p>
            <a:pPr algn="ctr"/>
            <a:r>
              <a:rPr lang="pt-PT" b="1" dirty="0"/>
              <a:t>Marx </a:t>
            </a:r>
            <a:r>
              <a:rPr lang="pt-PT" b="1" dirty="0" err="1"/>
              <a:t>and</a:t>
            </a:r>
            <a:r>
              <a:rPr lang="pt-PT" b="1" dirty="0"/>
              <a:t> Social </a:t>
            </a:r>
            <a:r>
              <a:rPr lang="pt-PT" b="1" dirty="0" err="1"/>
              <a:t>Class</a:t>
            </a:r>
            <a:endParaRPr lang="pt-PT" b="1" dirty="0"/>
          </a:p>
        </p:txBody>
      </p:sp>
      <p:pic>
        <p:nvPicPr>
          <p:cNvPr id="4" name="Content Placeholder 3">
            <a:extLst>
              <a:ext uri="{FF2B5EF4-FFF2-40B4-BE49-F238E27FC236}">
                <a16:creationId xmlns:a16="http://schemas.microsoft.com/office/drawing/2014/main" id="{16565699-DA69-480A-AC08-3B9A8B10A74E}"/>
              </a:ext>
            </a:extLst>
          </p:cNvPr>
          <p:cNvPicPr>
            <a:picLocks noGrp="1" noChangeAspect="1"/>
          </p:cNvPicPr>
          <p:nvPr>
            <p:ph idx="1"/>
          </p:nvPr>
        </p:nvPicPr>
        <p:blipFill>
          <a:blip r:embed="rId2"/>
          <a:stretch>
            <a:fillRect/>
          </a:stretch>
        </p:blipFill>
        <p:spPr>
          <a:xfrm>
            <a:off x="838200" y="1908752"/>
            <a:ext cx="5801784" cy="4351338"/>
          </a:xfrm>
          <a:prstGeom prst="rect">
            <a:avLst/>
          </a:prstGeom>
        </p:spPr>
      </p:pic>
      <p:pic>
        <p:nvPicPr>
          <p:cNvPr id="5" name="Picture 4">
            <a:extLst>
              <a:ext uri="{FF2B5EF4-FFF2-40B4-BE49-F238E27FC236}">
                <a16:creationId xmlns:a16="http://schemas.microsoft.com/office/drawing/2014/main" id="{A741BE11-7A54-4F51-914C-584C3FA62841}"/>
              </a:ext>
            </a:extLst>
          </p:cNvPr>
          <p:cNvPicPr>
            <a:picLocks noChangeAspect="1"/>
          </p:cNvPicPr>
          <p:nvPr/>
        </p:nvPicPr>
        <p:blipFill>
          <a:blip r:embed="rId3"/>
          <a:stretch>
            <a:fillRect/>
          </a:stretch>
        </p:blipFill>
        <p:spPr>
          <a:xfrm>
            <a:off x="6483927" y="1690688"/>
            <a:ext cx="4869873" cy="4314825"/>
          </a:xfrm>
          <a:prstGeom prst="rect">
            <a:avLst/>
          </a:prstGeom>
        </p:spPr>
      </p:pic>
    </p:spTree>
    <p:extLst>
      <p:ext uri="{BB962C8B-B14F-4D97-AF65-F5344CB8AC3E}">
        <p14:creationId xmlns:p14="http://schemas.microsoft.com/office/powerpoint/2010/main" val="2183165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5BFD42-A235-42C3-A22D-2EB22005670F}"/>
              </a:ext>
            </a:extLst>
          </p:cNvPr>
          <p:cNvSpPr>
            <a:spLocks noGrp="1"/>
          </p:cNvSpPr>
          <p:nvPr>
            <p:ph type="title"/>
          </p:nvPr>
        </p:nvSpPr>
        <p:spPr/>
        <p:txBody>
          <a:bodyPr/>
          <a:lstStyle/>
          <a:p>
            <a:pPr algn="ctr"/>
            <a:r>
              <a:rPr lang="en-US" b="1" dirty="0"/>
              <a:t>Power and Conflict at the Macro-Level</a:t>
            </a:r>
          </a:p>
        </p:txBody>
      </p:sp>
      <p:sp>
        <p:nvSpPr>
          <p:cNvPr id="3" name="Marcador de Posição de Conteúdo 2">
            <a:extLst>
              <a:ext uri="{FF2B5EF4-FFF2-40B4-BE49-F238E27FC236}">
                <a16:creationId xmlns:a16="http://schemas.microsoft.com/office/drawing/2014/main" id="{A090D735-2C28-4A3E-B0F4-ADAA503987A3}"/>
              </a:ext>
            </a:extLst>
          </p:cNvPr>
          <p:cNvSpPr>
            <a:spLocks noGrp="1"/>
          </p:cNvSpPr>
          <p:nvPr>
            <p:ph idx="1"/>
          </p:nvPr>
        </p:nvSpPr>
        <p:spPr/>
        <p:txBody>
          <a:bodyPr/>
          <a:lstStyle/>
          <a:p>
            <a:r>
              <a:rPr lang="en-US" dirty="0"/>
              <a:t>PR = SV/FC+VC</a:t>
            </a:r>
          </a:p>
          <a:p>
            <a:r>
              <a:rPr lang="en-US" dirty="0"/>
              <a:t>SV            ?</a:t>
            </a:r>
          </a:p>
          <a:p>
            <a:r>
              <a:rPr lang="en-US" dirty="0"/>
              <a:t>VC           ?</a:t>
            </a:r>
          </a:p>
          <a:p>
            <a:r>
              <a:rPr lang="en-US" dirty="0"/>
              <a:t>VC          and FC </a:t>
            </a:r>
          </a:p>
        </p:txBody>
      </p:sp>
      <p:sp>
        <p:nvSpPr>
          <p:cNvPr id="4" name="Seta: Para Cima 3">
            <a:extLst>
              <a:ext uri="{FF2B5EF4-FFF2-40B4-BE49-F238E27FC236}">
                <a16:creationId xmlns:a16="http://schemas.microsoft.com/office/drawing/2014/main" id="{ED0D1B00-FFD4-478D-B771-6D41AF8E0FDF}"/>
              </a:ext>
            </a:extLst>
          </p:cNvPr>
          <p:cNvSpPr/>
          <p:nvPr/>
        </p:nvSpPr>
        <p:spPr>
          <a:xfrm>
            <a:off x="1702965" y="2357306"/>
            <a:ext cx="484632" cy="3355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eta: Para Baixo 4">
            <a:extLst>
              <a:ext uri="{FF2B5EF4-FFF2-40B4-BE49-F238E27FC236}">
                <a16:creationId xmlns:a16="http://schemas.microsoft.com/office/drawing/2014/main" id="{6DC92A79-9D77-4FEB-A3E0-2E4715427DC6}"/>
              </a:ext>
            </a:extLst>
          </p:cNvPr>
          <p:cNvSpPr/>
          <p:nvPr/>
        </p:nvSpPr>
        <p:spPr>
          <a:xfrm>
            <a:off x="1702965" y="2891085"/>
            <a:ext cx="484632" cy="3334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eta: Para Baixo 6">
            <a:extLst>
              <a:ext uri="{FF2B5EF4-FFF2-40B4-BE49-F238E27FC236}">
                <a16:creationId xmlns:a16="http://schemas.microsoft.com/office/drawing/2014/main" id="{027F8F07-83E5-4946-92E0-C49F449FE0E6}"/>
              </a:ext>
            </a:extLst>
          </p:cNvPr>
          <p:cNvSpPr/>
          <p:nvPr/>
        </p:nvSpPr>
        <p:spPr>
          <a:xfrm>
            <a:off x="1702965" y="3466723"/>
            <a:ext cx="484632" cy="3334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m 8">
            <a:extLst>
              <a:ext uri="{FF2B5EF4-FFF2-40B4-BE49-F238E27FC236}">
                <a16:creationId xmlns:a16="http://schemas.microsoft.com/office/drawing/2014/main" id="{4B5FFA2A-CB57-490E-8FF0-FC6038D7BE0B}"/>
              </a:ext>
            </a:extLst>
          </p:cNvPr>
          <p:cNvPicPr>
            <a:picLocks noChangeAspect="1"/>
          </p:cNvPicPr>
          <p:nvPr/>
        </p:nvPicPr>
        <p:blipFill>
          <a:blip r:embed="rId2"/>
          <a:stretch>
            <a:fillRect/>
          </a:stretch>
        </p:blipFill>
        <p:spPr>
          <a:xfrm>
            <a:off x="3476439" y="3446586"/>
            <a:ext cx="536494" cy="353599"/>
          </a:xfrm>
          <a:prstGeom prst="rect">
            <a:avLst/>
          </a:prstGeom>
        </p:spPr>
      </p:pic>
      <p:pic>
        <p:nvPicPr>
          <p:cNvPr id="10" name="Imagem 9">
            <a:extLst>
              <a:ext uri="{FF2B5EF4-FFF2-40B4-BE49-F238E27FC236}">
                <a16:creationId xmlns:a16="http://schemas.microsoft.com/office/drawing/2014/main" id="{02436C7D-39F4-43CF-8A11-3E948120D9C9}"/>
              </a:ext>
            </a:extLst>
          </p:cNvPr>
          <p:cNvPicPr>
            <a:picLocks noChangeAspect="1"/>
          </p:cNvPicPr>
          <p:nvPr/>
        </p:nvPicPr>
        <p:blipFill>
          <a:blip r:embed="rId3"/>
          <a:stretch>
            <a:fillRect/>
          </a:stretch>
        </p:blipFill>
        <p:spPr>
          <a:xfrm>
            <a:off x="4825836" y="1716693"/>
            <a:ext cx="6527963" cy="4124270"/>
          </a:xfrm>
          <a:prstGeom prst="rect">
            <a:avLst/>
          </a:prstGeom>
        </p:spPr>
      </p:pic>
    </p:spTree>
    <p:extLst>
      <p:ext uri="{BB962C8B-B14F-4D97-AF65-F5344CB8AC3E}">
        <p14:creationId xmlns:p14="http://schemas.microsoft.com/office/powerpoint/2010/main" val="1106729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D362F-C51C-490A-8A65-76397A2A4071}"/>
              </a:ext>
            </a:extLst>
          </p:cNvPr>
          <p:cNvSpPr>
            <a:spLocks noGrp="1"/>
          </p:cNvSpPr>
          <p:nvPr>
            <p:ph type="title"/>
          </p:nvPr>
        </p:nvSpPr>
        <p:spPr/>
        <p:txBody>
          <a:bodyPr/>
          <a:lstStyle/>
          <a:p>
            <a:pPr algn="ctr"/>
            <a:r>
              <a:rPr lang="pt-PT" b="1" dirty="0" err="1"/>
              <a:t>Class</a:t>
            </a:r>
            <a:r>
              <a:rPr lang="pt-PT" b="1" dirty="0"/>
              <a:t> </a:t>
            </a:r>
            <a:r>
              <a:rPr lang="pt-PT" b="1" dirty="0" err="1"/>
              <a:t>Struggles</a:t>
            </a:r>
            <a:endParaRPr lang="pt-PT" b="1" dirty="0"/>
          </a:p>
        </p:txBody>
      </p:sp>
      <p:pic>
        <p:nvPicPr>
          <p:cNvPr id="4" name="Content Placeholder 3">
            <a:extLst>
              <a:ext uri="{FF2B5EF4-FFF2-40B4-BE49-F238E27FC236}">
                <a16:creationId xmlns:a16="http://schemas.microsoft.com/office/drawing/2014/main" id="{441E34F6-6634-4FE3-A8E6-3475B12CE99F}"/>
              </a:ext>
            </a:extLst>
          </p:cNvPr>
          <p:cNvPicPr>
            <a:picLocks noGrp="1" noChangeAspect="1"/>
          </p:cNvPicPr>
          <p:nvPr>
            <p:ph idx="1"/>
          </p:nvPr>
        </p:nvPicPr>
        <p:blipFill>
          <a:blip r:embed="rId2"/>
          <a:stretch>
            <a:fillRect/>
          </a:stretch>
        </p:blipFill>
        <p:spPr>
          <a:xfrm>
            <a:off x="838200" y="1825625"/>
            <a:ext cx="5801784" cy="4351338"/>
          </a:xfrm>
          <a:prstGeom prst="rect">
            <a:avLst/>
          </a:prstGeom>
        </p:spPr>
      </p:pic>
      <p:pic>
        <p:nvPicPr>
          <p:cNvPr id="3" name="Imagem 2">
            <a:extLst>
              <a:ext uri="{FF2B5EF4-FFF2-40B4-BE49-F238E27FC236}">
                <a16:creationId xmlns:a16="http://schemas.microsoft.com/office/drawing/2014/main" id="{FE31F0BA-4B37-43EB-8DF8-A05369C20B89}"/>
              </a:ext>
            </a:extLst>
          </p:cNvPr>
          <p:cNvPicPr>
            <a:picLocks noChangeAspect="1"/>
          </p:cNvPicPr>
          <p:nvPr/>
        </p:nvPicPr>
        <p:blipFill>
          <a:blip r:embed="rId3"/>
          <a:stretch>
            <a:fillRect/>
          </a:stretch>
        </p:blipFill>
        <p:spPr>
          <a:xfrm>
            <a:off x="6472959" y="1477818"/>
            <a:ext cx="4880841" cy="4618182"/>
          </a:xfrm>
          <a:prstGeom prst="rect">
            <a:avLst/>
          </a:prstGeom>
        </p:spPr>
      </p:pic>
    </p:spTree>
    <p:extLst>
      <p:ext uri="{BB962C8B-B14F-4D97-AF65-F5344CB8AC3E}">
        <p14:creationId xmlns:p14="http://schemas.microsoft.com/office/powerpoint/2010/main" val="634246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6ED4C-4597-44C1-AABB-8B8B785233DC}"/>
              </a:ext>
            </a:extLst>
          </p:cNvPr>
          <p:cNvSpPr>
            <a:spLocks noGrp="1"/>
          </p:cNvSpPr>
          <p:nvPr>
            <p:ph type="title"/>
          </p:nvPr>
        </p:nvSpPr>
        <p:spPr/>
        <p:txBody>
          <a:bodyPr/>
          <a:lstStyle/>
          <a:p>
            <a:pPr algn="ctr"/>
            <a:r>
              <a:rPr lang="pt-PT" b="1" dirty="0" err="1"/>
              <a:t>Weber’s</a:t>
            </a:r>
            <a:r>
              <a:rPr lang="pt-PT" b="1" dirty="0"/>
              <a:t> </a:t>
            </a:r>
            <a:r>
              <a:rPr lang="pt-PT" b="1" dirty="0" err="1"/>
              <a:t>Model</a:t>
            </a:r>
            <a:endParaRPr lang="pt-PT" b="1" dirty="0"/>
          </a:p>
        </p:txBody>
      </p:sp>
      <p:pic>
        <p:nvPicPr>
          <p:cNvPr id="4" name="Content Placeholder 3">
            <a:extLst>
              <a:ext uri="{FF2B5EF4-FFF2-40B4-BE49-F238E27FC236}">
                <a16:creationId xmlns:a16="http://schemas.microsoft.com/office/drawing/2014/main" id="{29253712-554C-4993-9918-0344BC313F09}"/>
              </a:ext>
            </a:extLst>
          </p:cNvPr>
          <p:cNvPicPr>
            <a:picLocks noGrp="1" noChangeAspect="1"/>
          </p:cNvPicPr>
          <p:nvPr>
            <p:ph idx="1"/>
          </p:nvPr>
        </p:nvPicPr>
        <p:blipFill>
          <a:blip r:embed="rId2"/>
          <a:stretch>
            <a:fillRect/>
          </a:stretch>
        </p:blipFill>
        <p:spPr>
          <a:xfrm>
            <a:off x="838200" y="1881044"/>
            <a:ext cx="5801784" cy="4351338"/>
          </a:xfrm>
          <a:prstGeom prst="rect">
            <a:avLst/>
          </a:prstGeom>
        </p:spPr>
      </p:pic>
      <p:pic>
        <p:nvPicPr>
          <p:cNvPr id="5" name="Picture 4">
            <a:extLst>
              <a:ext uri="{FF2B5EF4-FFF2-40B4-BE49-F238E27FC236}">
                <a16:creationId xmlns:a16="http://schemas.microsoft.com/office/drawing/2014/main" id="{8D214B47-7558-4434-8BF0-CF917C2641AF}"/>
              </a:ext>
            </a:extLst>
          </p:cNvPr>
          <p:cNvPicPr>
            <a:picLocks noChangeAspect="1"/>
          </p:cNvPicPr>
          <p:nvPr/>
        </p:nvPicPr>
        <p:blipFill>
          <a:blip r:embed="rId3"/>
          <a:stretch>
            <a:fillRect/>
          </a:stretch>
        </p:blipFill>
        <p:spPr>
          <a:xfrm>
            <a:off x="6483926" y="1690688"/>
            <a:ext cx="4738255" cy="4668548"/>
          </a:xfrm>
          <a:prstGeom prst="rect">
            <a:avLst/>
          </a:prstGeom>
        </p:spPr>
      </p:pic>
    </p:spTree>
    <p:extLst>
      <p:ext uri="{BB962C8B-B14F-4D97-AF65-F5344CB8AC3E}">
        <p14:creationId xmlns:p14="http://schemas.microsoft.com/office/powerpoint/2010/main" val="2082136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CB83E-A001-4C7E-A196-198F0E26FD36}"/>
              </a:ext>
            </a:extLst>
          </p:cNvPr>
          <p:cNvSpPr>
            <a:spLocks noGrp="1"/>
          </p:cNvSpPr>
          <p:nvPr>
            <p:ph type="title"/>
          </p:nvPr>
        </p:nvSpPr>
        <p:spPr/>
        <p:txBody>
          <a:bodyPr/>
          <a:lstStyle/>
          <a:p>
            <a:pPr algn="ctr"/>
            <a:r>
              <a:rPr lang="pt-PT" b="1" dirty="0" err="1"/>
              <a:t>Weber’s</a:t>
            </a:r>
            <a:r>
              <a:rPr lang="pt-PT" b="1" dirty="0"/>
              <a:t> </a:t>
            </a:r>
            <a:r>
              <a:rPr lang="pt-PT" b="1" dirty="0" err="1"/>
              <a:t>Model</a:t>
            </a:r>
            <a:endParaRPr lang="pt-PT" b="1" dirty="0"/>
          </a:p>
        </p:txBody>
      </p:sp>
      <p:pic>
        <p:nvPicPr>
          <p:cNvPr id="4" name="Content Placeholder 3">
            <a:extLst>
              <a:ext uri="{FF2B5EF4-FFF2-40B4-BE49-F238E27FC236}">
                <a16:creationId xmlns:a16="http://schemas.microsoft.com/office/drawing/2014/main" id="{64EC409A-CB16-4961-8A4D-8670F8FF9C9B}"/>
              </a:ext>
            </a:extLst>
          </p:cNvPr>
          <p:cNvPicPr>
            <a:picLocks noGrp="1" noChangeAspect="1"/>
          </p:cNvPicPr>
          <p:nvPr>
            <p:ph idx="1"/>
          </p:nvPr>
        </p:nvPicPr>
        <p:blipFill>
          <a:blip r:embed="rId2"/>
          <a:stretch>
            <a:fillRect/>
          </a:stretch>
        </p:blipFill>
        <p:spPr>
          <a:xfrm>
            <a:off x="838200" y="1894898"/>
            <a:ext cx="5795727" cy="4351338"/>
          </a:xfrm>
          <a:prstGeom prst="rect">
            <a:avLst/>
          </a:prstGeom>
        </p:spPr>
      </p:pic>
      <p:pic>
        <p:nvPicPr>
          <p:cNvPr id="5" name="Picture 4">
            <a:extLst>
              <a:ext uri="{FF2B5EF4-FFF2-40B4-BE49-F238E27FC236}">
                <a16:creationId xmlns:a16="http://schemas.microsoft.com/office/drawing/2014/main" id="{D31CC664-5033-4712-BE93-C64F608EB155}"/>
              </a:ext>
            </a:extLst>
          </p:cNvPr>
          <p:cNvPicPr>
            <a:picLocks noChangeAspect="1"/>
          </p:cNvPicPr>
          <p:nvPr/>
        </p:nvPicPr>
        <p:blipFill>
          <a:blip r:embed="rId3"/>
          <a:stretch>
            <a:fillRect/>
          </a:stretch>
        </p:blipFill>
        <p:spPr>
          <a:xfrm>
            <a:off x="6442364" y="2009774"/>
            <a:ext cx="4530436" cy="4086225"/>
          </a:xfrm>
          <a:prstGeom prst="rect">
            <a:avLst/>
          </a:prstGeom>
        </p:spPr>
      </p:pic>
    </p:spTree>
    <p:extLst>
      <p:ext uri="{BB962C8B-B14F-4D97-AF65-F5344CB8AC3E}">
        <p14:creationId xmlns:p14="http://schemas.microsoft.com/office/powerpoint/2010/main" val="2002502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536D9-3967-48BB-87CA-8448A252CBB2}"/>
              </a:ext>
            </a:extLst>
          </p:cNvPr>
          <p:cNvSpPr>
            <a:spLocks noGrp="1"/>
          </p:cNvSpPr>
          <p:nvPr>
            <p:ph type="title"/>
          </p:nvPr>
        </p:nvSpPr>
        <p:spPr/>
        <p:txBody>
          <a:bodyPr/>
          <a:lstStyle/>
          <a:p>
            <a:pPr algn="ctr"/>
            <a:r>
              <a:rPr lang="pt-PT" b="1" dirty="0"/>
              <a:t>Status </a:t>
            </a:r>
            <a:r>
              <a:rPr lang="pt-PT" b="1" dirty="0" err="1"/>
              <a:t>Groups</a:t>
            </a:r>
            <a:endParaRPr lang="pt-PT" b="1" dirty="0"/>
          </a:p>
        </p:txBody>
      </p:sp>
      <p:pic>
        <p:nvPicPr>
          <p:cNvPr id="4" name="Content Placeholder 3">
            <a:extLst>
              <a:ext uri="{FF2B5EF4-FFF2-40B4-BE49-F238E27FC236}">
                <a16:creationId xmlns:a16="http://schemas.microsoft.com/office/drawing/2014/main" id="{07D43369-C01A-4D0E-A0AD-17EBDCC5B282}"/>
              </a:ext>
            </a:extLst>
          </p:cNvPr>
          <p:cNvPicPr>
            <a:picLocks noGrp="1" noChangeAspect="1"/>
          </p:cNvPicPr>
          <p:nvPr>
            <p:ph idx="1"/>
          </p:nvPr>
        </p:nvPicPr>
        <p:blipFill>
          <a:blip r:embed="rId2"/>
          <a:stretch>
            <a:fillRect/>
          </a:stretch>
        </p:blipFill>
        <p:spPr>
          <a:xfrm>
            <a:off x="838200" y="1881044"/>
            <a:ext cx="5801784" cy="4351338"/>
          </a:xfrm>
          <a:prstGeom prst="rect">
            <a:avLst/>
          </a:prstGeom>
        </p:spPr>
      </p:pic>
      <p:pic>
        <p:nvPicPr>
          <p:cNvPr id="3" name="Imagem 2">
            <a:extLst>
              <a:ext uri="{FF2B5EF4-FFF2-40B4-BE49-F238E27FC236}">
                <a16:creationId xmlns:a16="http://schemas.microsoft.com/office/drawing/2014/main" id="{3474B6C6-D9BD-4680-BB61-252FBC9470C5}"/>
              </a:ext>
            </a:extLst>
          </p:cNvPr>
          <p:cNvPicPr>
            <a:picLocks noChangeAspect="1"/>
          </p:cNvPicPr>
          <p:nvPr/>
        </p:nvPicPr>
        <p:blipFill>
          <a:blip r:embed="rId3"/>
          <a:stretch>
            <a:fillRect/>
          </a:stretch>
        </p:blipFill>
        <p:spPr>
          <a:xfrm>
            <a:off x="6639984" y="1881044"/>
            <a:ext cx="4713816" cy="4611831"/>
          </a:xfrm>
          <a:prstGeom prst="rect">
            <a:avLst/>
          </a:prstGeom>
        </p:spPr>
      </p:pic>
    </p:spTree>
    <p:extLst>
      <p:ext uri="{BB962C8B-B14F-4D97-AF65-F5344CB8AC3E}">
        <p14:creationId xmlns:p14="http://schemas.microsoft.com/office/powerpoint/2010/main" val="332679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50736-83CD-43F0-AD2A-FB1163743159}"/>
              </a:ext>
            </a:extLst>
          </p:cNvPr>
          <p:cNvSpPr>
            <a:spLocks noGrp="1"/>
          </p:cNvSpPr>
          <p:nvPr>
            <p:ph type="title"/>
          </p:nvPr>
        </p:nvSpPr>
        <p:spPr/>
        <p:txBody>
          <a:bodyPr/>
          <a:lstStyle/>
          <a:p>
            <a:pPr algn="ctr"/>
            <a:r>
              <a:rPr lang="pt-PT" b="1" dirty="0"/>
              <a:t>Max </a:t>
            </a:r>
            <a:r>
              <a:rPr lang="pt-PT" b="1" dirty="0" err="1"/>
              <a:t>Weber’s</a:t>
            </a:r>
            <a:r>
              <a:rPr lang="pt-PT" b="1" dirty="0"/>
              <a:t> </a:t>
            </a:r>
            <a:r>
              <a:rPr lang="pt-PT" b="1" dirty="0" err="1"/>
              <a:t>View</a:t>
            </a:r>
            <a:endParaRPr lang="pt-PT" b="1" dirty="0"/>
          </a:p>
        </p:txBody>
      </p:sp>
      <p:pic>
        <p:nvPicPr>
          <p:cNvPr id="4" name="Content Placeholder 3">
            <a:extLst>
              <a:ext uri="{FF2B5EF4-FFF2-40B4-BE49-F238E27FC236}">
                <a16:creationId xmlns:a16="http://schemas.microsoft.com/office/drawing/2014/main" id="{BCE84774-2824-400C-A15B-81EBBD273101}"/>
              </a:ext>
            </a:extLst>
          </p:cNvPr>
          <p:cNvPicPr>
            <a:picLocks noGrp="1" noChangeAspect="1"/>
          </p:cNvPicPr>
          <p:nvPr>
            <p:ph idx="1"/>
          </p:nvPr>
        </p:nvPicPr>
        <p:blipFill>
          <a:blip r:embed="rId2"/>
          <a:stretch>
            <a:fillRect/>
          </a:stretch>
        </p:blipFill>
        <p:spPr>
          <a:xfrm>
            <a:off x="824345" y="1867188"/>
            <a:ext cx="5801784" cy="4351338"/>
          </a:xfrm>
          <a:prstGeom prst="rect">
            <a:avLst/>
          </a:prstGeom>
        </p:spPr>
      </p:pic>
      <p:pic>
        <p:nvPicPr>
          <p:cNvPr id="5" name="Picture 4">
            <a:extLst>
              <a:ext uri="{FF2B5EF4-FFF2-40B4-BE49-F238E27FC236}">
                <a16:creationId xmlns:a16="http://schemas.microsoft.com/office/drawing/2014/main" id="{27696C1B-5755-433F-BF70-5431273A1B01}"/>
              </a:ext>
            </a:extLst>
          </p:cNvPr>
          <p:cNvPicPr>
            <a:picLocks noChangeAspect="1"/>
          </p:cNvPicPr>
          <p:nvPr/>
        </p:nvPicPr>
        <p:blipFill>
          <a:blip r:embed="rId3"/>
          <a:stretch>
            <a:fillRect/>
          </a:stretch>
        </p:blipFill>
        <p:spPr>
          <a:xfrm>
            <a:off x="6788726" y="1593273"/>
            <a:ext cx="4565074" cy="4625254"/>
          </a:xfrm>
          <a:prstGeom prst="rect">
            <a:avLst/>
          </a:prstGeom>
        </p:spPr>
      </p:pic>
    </p:spTree>
    <p:extLst>
      <p:ext uri="{BB962C8B-B14F-4D97-AF65-F5344CB8AC3E}">
        <p14:creationId xmlns:p14="http://schemas.microsoft.com/office/powerpoint/2010/main" val="149604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B979D-FF7F-4A1B-A0AC-2DA5DB1F7329}"/>
              </a:ext>
            </a:extLst>
          </p:cNvPr>
          <p:cNvSpPr>
            <a:spLocks noGrp="1"/>
          </p:cNvSpPr>
          <p:nvPr>
            <p:ph type="title"/>
          </p:nvPr>
        </p:nvSpPr>
        <p:spPr/>
        <p:txBody>
          <a:bodyPr/>
          <a:lstStyle/>
          <a:p>
            <a:pPr algn="ctr"/>
            <a:r>
              <a:rPr lang="pt-PT" b="1" dirty="0"/>
              <a:t>A </a:t>
            </a:r>
            <a:r>
              <a:rPr lang="pt-PT" b="1" dirty="0" err="1"/>
              <a:t>Functionalist</a:t>
            </a:r>
            <a:r>
              <a:rPr lang="pt-PT" b="1" dirty="0"/>
              <a:t> </a:t>
            </a:r>
            <a:r>
              <a:rPr lang="pt-PT" b="1" dirty="0" err="1"/>
              <a:t>View</a:t>
            </a:r>
            <a:endParaRPr lang="pt-PT" b="1" dirty="0"/>
          </a:p>
        </p:txBody>
      </p:sp>
      <p:pic>
        <p:nvPicPr>
          <p:cNvPr id="4" name="Content Placeholder 3">
            <a:extLst>
              <a:ext uri="{FF2B5EF4-FFF2-40B4-BE49-F238E27FC236}">
                <a16:creationId xmlns:a16="http://schemas.microsoft.com/office/drawing/2014/main" id="{CC0BF15C-2639-43AF-B1A3-E276A267BF58}"/>
              </a:ext>
            </a:extLst>
          </p:cNvPr>
          <p:cNvPicPr>
            <a:picLocks noGrp="1" noChangeAspect="1"/>
          </p:cNvPicPr>
          <p:nvPr>
            <p:ph idx="1"/>
          </p:nvPr>
        </p:nvPicPr>
        <p:blipFill>
          <a:blip r:embed="rId2"/>
          <a:stretch>
            <a:fillRect/>
          </a:stretch>
        </p:blipFill>
        <p:spPr>
          <a:xfrm>
            <a:off x="838200" y="1978025"/>
            <a:ext cx="5801784" cy="4351338"/>
          </a:xfrm>
          <a:prstGeom prst="rect">
            <a:avLst/>
          </a:prstGeom>
        </p:spPr>
      </p:pic>
      <p:pic>
        <p:nvPicPr>
          <p:cNvPr id="6" name="Picture 5">
            <a:extLst>
              <a:ext uri="{FF2B5EF4-FFF2-40B4-BE49-F238E27FC236}">
                <a16:creationId xmlns:a16="http://schemas.microsoft.com/office/drawing/2014/main" id="{2FFFFBB4-C012-4986-B99F-6C1620602CC1}"/>
              </a:ext>
            </a:extLst>
          </p:cNvPr>
          <p:cNvPicPr>
            <a:picLocks noChangeAspect="1"/>
          </p:cNvPicPr>
          <p:nvPr/>
        </p:nvPicPr>
        <p:blipFill>
          <a:blip r:embed="rId3"/>
          <a:stretch>
            <a:fillRect/>
          </a:stretch>
        </p:blipFill>
        <p:spPr>
          <a:xfrm>
            <a:off x="7038108" y="1978025"/>
            <a:ext cx="4315692" cy="4351338"/>
          </a:xfrm>
          <a:prstGeom prst="rect">
            <a:avLst/>
          </a:prstGeom>
        </p:spPr>
      </p:pic>
    </p:spTree>
    <p:extLst>
      <p:ext uri="{BB962C8B-B14F-4D97-AF65-F5344CB8AC3E}">
        <p14:creationId xmlns:p14="http://schemas.microsoft.com/office/powerpoint/2010/main" val="2586806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E5C62-1EB3-4044-AAE4-D927C0437D30}"/>
              </a:ext>
            </a:extLst>
          </p:cNvPr>
          <p:cNvSpPr>
            <a:spLocks noGrp="1"/>
          </p:cNvSpPr>
          <p:nvPr>
            <p:ph type="title"/>
          </p:nvPr>
        </p:nvSpPr>
        <p:spPr/>
        <p:txBody>
          <a:bodyPr/>
          <a:lstStyle/>
          <a:p>
            <a:pPr algn="ctr"/>
            <a:r>
              <a:rPr lang="pt-PT" b="1" dirty="0"/>
              <a:t>Davis </a:t>
            </a:r>
            <a:r>
              <a:rPr lang="pt-PT" b="1" dirty="0" err="1"/>
              <a:t>and</a:t>
            </a:r>
            <a:r>
              <a:rPr lang="pt-PT" b="1" dirty="0"/>
              <a:t> Moore </a:t>
            </a:r>
            <a:r>
              <a:rPr lang="pt-PT" b="1" dirty="0" err="1"/>
              <a:t>Model</a:t>
            </a:r>
            <a:endParaRPr lang="pt-PT" b="1" dirty="0"/>
          </a:p>
        </p:txBody>
      </p:sp>
      <p:pic>
        <p:nvPicPr>
          <p:cNvPr id="4" name="Content Placeholder 3">
            <a:extLst>
              <a:ext uri="{FF2B5EF4-FFF2-40B4-BE49-F238E27FC236}">
                <a16:creationId xmlns:a16="http://schemas.microsoft.com/office/drawing/2014/main" id="{4FC109AA-B3E0-422C-9B9D-23D1A81642D5}"/>
              </a:ext>
            </a:extLst>
          </p:cNvPr>
          <p:cNvPicPr>
            <a:picLocks noGrp="1" noChangeAspect="1"/>
          </p:cNvPicPr>
          <p:nvPr>
            <p:ph idx="1"/>
          </p:nvPr>
        </p:nvPicPr>
        <p:blipFill>
          <a:blip r:embed="rId2"/>
          <a:stretch>
            <a:fillRect/>
          </a:stretch>
        </p:blipFill>
        <p:spPr>
          <a:xfrm>
            <a:off x="838200" y="1839480"/>
            <a:ext cx="5795727" cy="4351338"/>
          </a:xfrm>
          <a:prstGeom prst="rect">
            <a:avLst/>
          </a:prstGeom>
        </p:spPr>
      </p:pic>
      <p:pic>
        <p:nvPicPr>
          <p:cNvPr id="5" name="Picture 4">
            <a:extLst>
              <a:ext uri="{FF2B5EF4-FFF2-40B4-BE49-F238E27FC236}">
                <a16:creationId xmlns:a16="http://schemas.microsoft.com/office/drawing/2014/main" id="{576C52B1-9AB9-40D2-B581-06076F314A4D}"/>
              </a:ext>
            </a:extLst>
          </p:cNvPr>
          <p:cNvPicPr>
            <a:picLocks noChangeAspect="1"/>
          </p:cNvPicPr>
          <p:nvPr/>
        </p:nvPicPr>
        <p:blipFill>
          <a:blip r:embed="rId3"/>
          <a:stretch>
            <a:fillRect/>
          </a:stretch>
        </p:blipFill>
        <p:spPr>
          <a:xfrm>
            <a:off x="6633926" y="1839480"/>
            <a:ext cx="4719874" cy="4351338"/>
          </a:xfrm>
          <a:prstGeom prst="rect">
            <a:avLst/>
          </a:prstGeom>
        </p:spPr>
      </p:pic>
    </p:spTree>
    <p:extLst>
      <p:ext uri="{BB962C8B-B14F-4D97-AF65-F5344CB8AC3E}">
        <p14:creationId xmlns:p14="http://schemas.microsoft.com/office/powerpoint/2010/main" val="3488698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627CC1-9063-4D49-847E-144A64185253}"/>
              </a:ext>
            </a:extLst>
          </p:cNvPr>
          <p:cNvSpPr>
            <a:spLocks noGrp="1"/>
          </p:cNvSpPr>
          <p:nvPr>
            <p:ph type="title"/>
          </p:nvPr>
        </p:nvSpPr>
        <p:spPr/>
        <p:txBody>
          <a:bodyPr/>
          <a:lstStyle/>
          <a:p>
            <a:endParaRPr lang="en-US"/>
          </a:p>
        </p:txBody>
      </p:sp>
      <p:pic>
        <p:nvPicPr>
          <p:cNvPr id="4" name="Marcador de Posição de Conteúdo 3">
            <a:extLst>
              <a:ext uri="{FF2B5EF4-FFF2-40B4-BE49-F238E27FC236}">
                <a16:creationId xmlns:a16="http://schemas.microsoft.com/office/drawing/2014/main" id="{49D2AC4C-86C6-4A3E-A962-D10802ACD671}"/>
              </a:ext>
            </a:extLst>
          </p:cNvPr>
          <p:cNvPicPr>
            <a:picLocks noGrp="1" noChangeAspect="1"/>
          </p:cNvPicPr>
          <p:nvPr>
            <p:ph idx="1"/>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10010744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1046A-94D6-4FDB-8FAB-C2CC40502D1F}"/>
              </a:ext>
            </a:extLst>
          </p:cNvPr>
          <p:cNvSpPr>
            <a:spLocks noGrp="1"/>
          </p:cNvSpPr>
          <p:nvPr>
            <p:ph type="title"/>
          </p:nvPr>
        </p:nvSpPr>
        <p:spPr/>
        <p:txBody>
          <a:bodyPr/>
          <a:lstStyle/>
          <a:p>
            <a:pPr algn="ctr"/>
            <a:r>
              <a:rPr lang="pt-PT" b="1" dirty="0" err="1"/>
              <a:t>Criticism</a:t>
            </a:r>
            <a:endParaRPr lang="pt-PT" b="1" dirty="0"/>
          </a:p>
        </p:txBody>
      </p:sp>
      <p:pic>
        <p:nvPicPr>
          <p:cNvPr id="4" name="Content Placeholder 3">
            <a:extLst>
              <a:ext uri="{FF2B5EF4-FFF2-40B4-BE49-F238E27FC236}">
                <a16:creationId xmlns:a16="http://schemas.microsoft.com/office/drawing/2014/main" id="{C4905A42-767A-427E-B692-D6A6DA483D3C}"/>
              </a:ext>
            </a:extLst>
          </p:cNvPr>
          <p:cNvPicPr>
            <a:picLocks noGrp="1" noChangeAspect="1"/>
          </p:cNvPicPr>
          <p:nvPr>
            <p:ph idx="1"/>
          </p:nvPr>
        </p:nvPicPr>
        <p:blipFill>
          <a:blip r:embed="rId2"/>
          <a:stretch>
            <a:fillRect/>
          </a:stretch>
        </p:blipFill>
        <p:spPr>
          <a:xfrm>
            <a:off x="838200" y="1814945"/>
            <a:ext cx="4828309" cy="4197928"/>
          </a:xfrm>
          <a:prstGeom prst="rect">
            <a:avLst/>
          </a:prstGeom>
        </p:spPr>
      </p:pic>
      <p:pic>
        <p:nvPicPr>
          <p:cNvPr id="5" name="Picture 4">
            <a:extLst>
              <a:ext uri="{FF2B5EF4-FFF2-40B4-BE49-F238E27FC236}">
                <a16:creationId xmlns:a16="http://schemas.microsoft.com/office/drawing/2014/main" id="{4A2A72E8-689E-4C8C-900F-CB9FE1578468}"/>
              </a:ext>
            </a:extLst>
          </p:cNvPr>
          <p:cNvPicPr>
            <a:picLocks noChangeAspect="1"/>
          </p:cNvPicPr>
          <p:nvPr/>
        </p:nvPicPr>
        <p:blipFill>
          <a:blip r:embed="rId3"/>
          <a:stretch>
            <a:fillRect/>
          </a:stretch>
        </p:blipFill>
        <p:spPr>
          <a:xfrm>
            <a:off x="5832764" y="1814946"/>
            <a:ext cx="5521036" cy="4197928"/>
          </a:xfrm>
          <a:prstGeom prst="rect">
            <a:avLst/>
          </a:prstGeom>
        </p:spPr>
      </p:pic>
    </p:spTree>
    <p:extLst>
      <p:ext uri="{BB962C8B-B14F-4D97-AF65-F5344CB8AC3E}">
        <p14:creationId xmlns:p14="http://schemas.microsoft.com/office/powerpoint/2010/main" val="1968252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86463-6590-412C-9D8F-8CF203B8FE88}"/>
              </a:ext>
            </a:extLst>
          </p:cNvPr>
          <p:cNvSpPr>
            <a:spLocks noGrp="1"/>
          </p:cNvSpPr>
          <p:nvPr>
            <p:ph type="title"/>
          </p:nvPr>
        </p:nvSpPr>
        <p:spPr/>
        <p:txBody>
          <a:bodyPr/>
          <a:lstStyle/>
          <a:p>
            <a:pPr algn="ctr"/>
            <a:r>
              <a:rPr lang="pt-PT" b="1" dirty="0" err="1"/>
              <a:t>Bourdieu’s</a:t>
            </a:r>
            <a:r>
              <a:rPr lang="pt-PT" b="1" dirty="0"/>
              <a:t> </a:t>
            </a:r>
            <a:r>
              <a:rPr lang="pt-PT" b="1" dirty="0" err="1"/>
              <a:t>Contribution</a:t>
            </a:r>
            <a:endParaRPr lang="pt-PT" b="1" dirty="0"/>
          </a:p>
        </p:txBody>
      </p:sp>
      <p:pic>
        <p:nvPicPr>
          <p:cNvPr id="4" name="Content Placeholder 3">
            <a:extLst>
              <a:ext uri="{FF2B5EF4-FFF2-40B4-BE49-F238E27FC236}">
                <a16:creationId xmlns:a16="http://schemas.microsoft.com/office/drawing/2014/main" id="{47220FE8-374B-49D2-9BEE-C8BD599C9A7A}"/>
              </a:ext>
            </a:extLst>
          </p:cNvPr>
          <p:cNvPicPr>
            <a:picLocks noGrp="1" noChangeAspect="1"/>
          </p:cNvPicPr>
          <p:nvPr>
            <p:ph idx="1"/>
          </p:nvPr>
        </p:nvPicPr>
        <p:blipFill>
          <a:blip r:embed="rId2"/>
          <a:stretch>
            <a:fillRect/>
          </a:stretch>
        </p:blipFill>
        <p:spPr>
          <a:xfrm>
            <a:off x="838200" y="1690688"/>
            <a:ext cx="5063836" cy="4613130"/>
          </a:xfrm>
          <a:prstGeom prst="rect">
            <a:avLst/>
          </a:prstGeom>
        </p:spPr>
      </p:pic>
      <p:pic>
        <p:nvPicPr>
          <p:cNvPr id="5" name="Picture 4">
            <a:extLst>
              <a:ext uri="{FF2B5EF4-FFF2-40B4-BE49-F238E27FC236}">
                <a16:creationId xmlns:a16="http://schemas.microsoft.com/office/drawing/2014/main" id="{E58F4D4E-AACC-44EA-8ADE-9433A665F8D8}"/>
              </a:ext>
            </a:extLst>
          </p:cNvPr>
          <p:cNvPicPr>
            <a:picLocks noChangeAspect="1"/>
          </p:cNvPicPr>
          <p:nvPr/>
        </p:nvPicPr>
        <p:blipFill>
          <a:blip r:embed="rId3"/>
          <a:stretch>
            <a:fillRect/>
          </a:stretch>
        </p:blipFill>
        <p:spPr>
          <a:xfrm>
            <a:off x="6289965" y="1690688"/>
            <a:ext cx="5063835" cy="4613130"/>
          </a:xfrm>
          <a:prstGeom prst="rect">
            <a:avLst/>
          </a:prstGeom>
        </p:spPr>
      </p:pic>
    </p:spTree>
    <p:extLst>
      <p:ext uri="{BB962C8B-B14F-4D97-AF65-F5344CB8AC3E}">
        <p14:creationId xmlns:p14="http://schemas.microsoft.com/office/powerpoint/2010/main" val="2782180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FDB49-37DE-4E72-B277-374414D16A1C}"/>
              </a:ext>
            </a:extLst>
          </p:cNvPr>
          <p:cNvSpPr>
            <a:spLocks noGrp="1"/>
          </p:cNvSpPr>
          <p:nvPr>
            <p:ph type="title"/>
          </p:nvPr>
        </p:nvSpPr>
        <p:spPr/>
        <p:txBody>
          <a:bodyPr/>
          <a:lstStyle/>
          <a:p>
            <a:r>
              <a:rPr lang="pt-PT" b="1" dirty="0" err="1"/>
              <a:t>Bourdieu</a:t>
            </a:r>
            <a:endParaRPr lang="pt-PT" b="1" dirty="0"/>
          </a:p>
        </p:txBody>
      </p:sp>
      <p:pic>
        <p:nvPicPr>
          <p:cNvPr id="4" name="Content Placeholder 3">
            <a:extLst>
              <a:ext uri="{FF2B5EF4-FFF2-40B4-BE49-F238E27FC236}">
                <a16:creationId xmlns:a16="http://schemas.microsoft.com/office/drawing/2014/main" id="{BF56BEED-53C3-4DA1-A7E2-6B4DFF556FA2}"/>
              </a:ext>
            </a:extLst>
          </p:cNvPr>
          <p:cNvPicPr>
            <a:picLocks noGrp="1" noChangeAspect="1"/>
          </p:cNvPicPr>
          <p:nvPr>
            <p:ph idx="1"/>
          </p:nvPr>
        </p:nvPicPr>
        <p:blipFill>
          <a:blip r:embed="rId2"/>
          <a:stretch>
            <a:fillRect/>
          </a:stretch>
        </p:blipFill>
        <p:spPr>
          <a:xfrm>
            <a:off x="838200" y="1839480"/>
            <a:ext cx="5801784" cy="4351338"/>
          </a:xfrm>
          <a:prstGeom prst="rect">
            <a:avLst/>
          </a:prstGeom>
        </p:spPr>
      </p:pic>
      <p:pic>
        <p:nvPicPr>
          <p:cNvPr id="5" name="Picture 4">
            <a:extLst>
              <a:ext uri="{FF2B5EF4-FFF2-40B4-BE49-F238E27FC236}">
                <a16:creationId xmlns:a16="http://schemas.microsoft.com/office/drawing/2014/main" id="{F3D10F63-8DDA-475F-8804-66A9CCAA49F9}"/>
              </a:ext>
            </a:extLst>
          </p:cNvPr>
          <p:cNvPicPr>
            <a:picLocks noChangeAspect="1"/>
          </p:cNvPicPr>
          <p:nvPr/>
        </p:nvPicPr>
        <p:blipFill>
          <a:blip r:embed="rId3"/>
          <a:stretch>
            <a:fillRect/>
          </a:stretch>
        </p:blipFill>
        <p:spPr>
          <a:xfrm>
            <a:off x="6816436" y="365124"/>
            <a:ext cx="4537363" cy="5825693"/>
          </a:xfrm>
          <a:prstGeom prst="rect">
            <a:avLst/>
          </a:prstGeom>
        </p:spPr>
      </p:pic>
    </p:spTree>
    <p:extLst>
      <p:ext uri="{BB962C8B-B14F-4D97-AF65-F5344CB8AC3E}">
        <p14:creationId xmlns:p14="http://schemas.microsoft.com/office/powerpoint/2010/main" val="9062388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CBF4-9E11-4CA2-918D-DAC16AB6F365}"/>
              </a:ext>
            </a:extLst>
          </p:cNvPr>
          <p:cNvSpPr>
            <a:spLocks noGrp="1"/>
          </p:cNvSpPr>
          <p:nvPr>
            <p:ph type="title"/>
          </p:nvPr>
        </p:nvSpPr>
        <p:spPr/>
        <p:txBody>
          <a:bodyPr/>
          <a:lstStyle/>
          <a:p>
            <a:pPr algn="ctr"/>
            <a:r>
              <a:rPr lang="pt-PT" b="1" dirty="0" err="1"/>
              <a:t>Bourdieu’s</a:t>
            </a:r>
            <a:r>
              <a:rPr lang="pt-PT" b="1" dirty="0"/>
              <a:t> </a:t>
            </a:r>
            <a:r>
              <a:rPr lang="pt-PT" b="1" dirty="0" err="1"/>
              <a:t>Model</a:t>
            </a:r>
            <a:endParaRPr lang="pt-PT" b="1" dirty="0"/>
          </a:p>
        </p:txBody>
      </p:sp>
      <p:pic>
        <p:nvPicPr>
          <p:cNvPr id="4" name="Content Placeholder 3">
            <a:extLst>
              <a:ext uri="{FF2B5EF4-FFF2-40B4-BE49-F238E27FC236}">
                <a16:creationId xmlns:a16="http://schemas.microsoft.com/office/drawing/2014/main" id="{4FD7D4BE-4438-475B-B45E-FE95B2270F20}"/>
              </a:ext>
            </a:extLst>
          </p:cNvPr>
          <p:cNvPicPr>
            <a:picLocks noGrp="1" noChangeAspect="1"/>
          </p:cNvPicPr>
          <p:nvPr>
            <p:ph idx="1"/>
          </p:nvPr>
        </p:nvPicPr>
        <p:blipFill>
          <a:blip r:embed="rId2"/>
          <a:stretch>
            <a:fillRect/>
          </a:stretch>
        </p:blipFill>
        <p:spPr>
          <a:xfrm>
            <a:off x="6761018" y="1801091"/>
            <a:ext cx="4592782" cy="4419600"/>
          </a:xfrm>
          <a:prstGeom prst="rect">
            <a:avLst/>
          </a:prstGeom>
        </p:spPr>
      </p:pic>
      <p:pic>
        <p:nvPicPr>
          <p:cNvPr id="5" name="Picture 4">
            <a:extLst>
              <a:ext uri="{FF2B5EF4-FFF2-40B4-BE49-F238E27FC236}">
                <a16:creationId xmlns:a16="http://schemas.microsoft.com/office/drawing/2014/main" id="{CE383680-954A-47FF-B18A-A71743452037}"/>
              </a:ext>
            </a:extLst>
          </p:cNvPr>
          <p:cNvPicPr>
            <a:picLocks noChangeAspect="1"/>
          </p:cNvPicPr>
          <p:nvPr/>
        </p:nvPicPr>
        <p:blipFill>
          <a:blip r:embed="rId3"/>
          <a:stretch>
            <a:fillRect/>
          </a:stretch>
        </p:blipFill>
        <p:spPr>
          <a:xfrm>
            <a:off x="838199" y="1801091"/>
            <a:ext cx="5784273" cy="4703618"/>
          </a:xfrm>
          <a:prstGeom prst="rect">
            <a:avLst/>
          </a:prstGeom>
        </p:spPr>
      </p:pic>
    </p:spTree>
    <p:extLst>
      <p:ext uri="{BB962C8B-B14F-4D97-AF65-F5344CB8AC3E}">
        <p14:creationId xmlns:p14="http://schemas.microsoft.com/office/powerpoint/2010/main" val="1436251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858E8-E626-4D79-BC0D-132BEC84D7C7}"/>
              </a:ext>
            </a:extLst>
          </p:cNvPr>
          <p:cNvSpPr>
            <a:spLocks noGrp="1"/>
          </p:cNvSpPr>
          <p:nvPr>
            <p:ph type="title"/>
          </p:nvPr>
        </p:nvSpPr>
        <p:spPr/>
        <p:txBody>
          <a:bodyPr/>
          <a:lstStyle/>
          <a:p>
            <a:endParaRPr lang="pt-PT"/>
          </a:p>
        </p:txBody>
      </p:sp>
      <p:pic>
        <p:nvPicPr>
          <p:cNvPr id="4" name="Content Placeholder 3">
            <a:extLst>
              <a:ext uri="{FF2B5EF4-FFF2-40B4-BE49-F238E27FC236}">
                <a16:creationId xmlns:a16="http://schemas.microsoft.com/office/drawing/2014/main" id="{4C62C48D-DAF6-4435-8119-9DB0CDFCB697}"/>
              </a:ext>
            </a:extLst>
          </p:cNvPr>
          <p:cNvPicPr>
            <a:picLocks noGrp="1" noChangeAspect="1"/>
          </p:cNvPicPr>
          <p:nvPr>
            <p:ph idx="1"/>
          </p:nvPr>
        </p:nvPicPr>
        <p:blipFill>
          <a:blip r:embed="rId2"/>
          <a:stretch>
            <a:fillRect/>
          </a:stretch>
        </p:blipFill>
        <p:spPr>
          <a:xfrm>
            <a:off x="838199" y="365125"/>
            <a:ext cx="10515600" cy="6007966"/>
          </a:xfrm>
          <a:prstGeom prst="rect">
            <a:avLst/>
          </a:prstGeom>
        </p:spPr>
      </p:pic>
    </p:spTree>
    <p:extLst>
      <p:ext uri="{BB962C8B-B14F-4D97-AF65-F5344CB8AC3E}">
        <p14:creationId xmlns:p14="http://schemas.microsoft.com/office/powerpoint/2010/main" val="1088238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1796B3-AD58-4C89-A9CA-571FFDE5DD59}"/>
              </a:ext>
            </a:extLst>
          </p:cNvPr>
          <p:cNvSpPr>
            <a:spLocks noGrp="1"/>
          </p:cNvSpPr>
          <p:nvPr>
            <p:ph type="title"/>
          </p:nvPr>
        </p:nvSpPr>
        <p:spPr/>
        <p:txBody>
          <a:bodyPr/>
          <a:lstStyle/>
          <a:p>
            <a:pPr algn="ctr"/>
            <a:r>
              <a:rPr lang="en-US" b="1" dirty="0"/>
              <a:t>Income Inequality</a:t>
            </a:r>
          </a:p>
        </p:txBody>
      </p:sp>
      <p:pic>
        <p:nvPicPr>
          <p:cNvPr id="5" name="Marcador de Posição de Conteúdo 4">
            <a:extLst>
              <a:ext uri="{FF2B5EF4-FFF2-40B4-BE49-F238E27FC236}">
                <a16:creationId xmlns:a16="http://schemas.microsoft.com/office/drawing/2014/main" id="{17E7FA28-4EA4-4EC8-A9AD-74AC9C6BB5BA}"/>
              </a:ext>
            </a:extLst>
          </p:cNvPr>
          <p:cNvPicPr>
            <a:picLocks noGrp="1" noChangeAspect="1"/>
          </p:cNvPicPr>
          <p:nvPr>
            <p:ph idx="1"/>
          </p:nvPr>
        </p:nvPicPr>
        <p:blipFill>
          <a:blip r:embed="rId2"/>
          <a:stretch>
            <a:fillRect/>
          </a:stretch>
        </p:blipFill>
        <p:spPr>
          <a:xfrm>
            <a:off x="838200" y="1825625"/>
            <a:ext cx="10515600" cy="4351338"/>
          </a:xfrm>
        </p:spPr>
      </p:pic>
    </p:spTree>
    <p:extLst>
      <p:ext uri="{BB962C8B-B14F-4D97-AF65-F5344CB8AC3E}">
        <p14:creationId xmlns:p14="http://schemas.microsoft.com/office/powerpoint/2010/main" val="4141753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53C1C8-5F02-41F8-A260-400695DB9B16}"/>
              </a:ext>
            </a:extLst>
          </p:cNvPr>
          <p:cNvSpPr>
            <a:spLocks noGrp="1"/>
          </p:cNvSpPr>
          <p:nvPr>
            <p:ph type="title"/>
          </p:nvPr>
        </p:nvSpPr>
        <p:spPr/>
        <p:txBody>
          <a:bodyPr/>
          <a:lstStyle/>
          <a:p>
            <a:pPr algn="ctr"/>
            <a:r>
              <a:rPr lang="en-US" b="1" dirty="0"/>
              <a:t>The One Percent</a:t>
            </a:r>
          </a:p>
        </p:txBody>
      </p:sp>
      <p:pic>
        <p:nvPicPr>
          <p:cNvPr id="4" name="Marcador de Posição de Conteúdo 3">
            <a:extLst>
              <a:ext uri="{FF2B5EF4-FFF2-40B4-BE49-F238E27FC236}">
                <a16:creationId xmlns:a16="http://schemas.microsoft.com/office/drawing/2014/main" id="{3AE0C94A-8EFC-4C66-B240-B291BFA5A2BD}"/>
              </a:ext>
            </a:extLst>
          </p:cNvPr>
          <p:cNvPicPr>
            <a:picLocks noGrp="1" noChangeAspect="1"/>
          </p:cNvPicPr>
          <p:nvPr>
            <p:ph idx="1"/>
          </p:nvPr>
        </p:nvPicPr>
        <p:blipFill>
          <a:blip r:embed="rId2"/>
          <a:stretch>
            <a:fillRect/>
          </a:stretch>
        </p:blipFill>
        <p:spPr>
          <a:xfrm>
            <a:off x="838200" y="1816389"/>
            <a:ext cx="5571836" cy="4351338"/>
          </a:xfrm>
          <a:prstGeom prst="rect">
            <a:avLst/>
          </a:prstGeom>
        </p:spPr>
      </p:pic>
      <p:pic>
        <p:nvPicPr>
          <p:cNvPr id="5" name="Imagem 4">
            <a:extLst>
              <a:ext uri="{FF2B5EF4-FFF2-40B4-BE49-F238E27FC236}">
                <a16:creationId xmlns:a16="http://schemas.microsoft.com/office/drawing/2014/main" id="{1C536149-02FE-42AD-8C19-9400D58752B4}"/>
              </a:ext>
            </a:extLst>
          </p:cNvPr>
          <p:cNvPicPr>
            <a:picLocks noChangeAspect="1"/>
          </p:cNvPicPr>
          <p:nvPr/>
        </p:nvPicPr>
        <p:blipFill>
          <a:blip r:embed="rId3"/>
          <a:stretch>
            <a:fillRect/>
          </a:stretch>
        </p:blipFill>
        <p:spPr>
          <a:xfrm>
            <a:off x="6761018" y="2771250"/>
            <a:ext cx="4298731" cy="1885950"/>
          </a:xfrm>
          <a:prstGeom prst="rect">
            <a:avLst/>
          </a:prstGeom>
        </p:spPr>
      </p:pic>
    </p:spTree>
    <p:extLst>
      <p:ext uri="{BB962C8B-B14F-4D97-AF65-F5344CB8AC3E}">
        <p14:creationId xmlns:p14="http://schemas.microsoft.com/office/powerpoint/2010/main" val="2701124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35D7-2B9F-4043-A138-F054C3F4E65D}"/>
              </a:ext>
            </a:extLst>
          </p:cNvPr>
          <p:cNvSpPr>
            <a:spLocks noGrp="1"/>
          </p:cNvSpPr>
          <p:nvPr>
            <p:ph type="title"/>
          </p:nvPr>
        </p:nvSpPr>
        <p:spPr/>
        <p:txBody>
          <a:bodyPr/>
          <a:lstStyle/>
          <a:p>
            <a:pPr algn="ctr"/>
            <a:r>
              <a:rPr lang="pt-PT" b="1" dirty="0"/>
              <a:t>Global </a:t>
            </a:r>
            <a:r>
              <a:rPr lang="pt-PT" b="1" dirty="0" err="1"/>
              <a:t>Stratification</a:t>
            </a:r>
            <a:endParaRPr lang="pt-PT" b="1" dirty="0"/>
          </a:p>
        </p:txBody>
      </p:sp>
      <p:pic>
        <p:nvPicPr>
          <p:cNvPr id="4" name="Content Placeholder 3">
            <a:extLst>
              <a:ext uri="{FF2B5EF4-FFF2-40B4-BE49-F238E27FC236}">
                <a16:creationId xmlns:a16="http://schemas.microsoft.com/office/drawing/2014/main" id="{8CFC8ABA-4638-4378-8196-F4C735DCB5F4}"/>
              </a:ext>
            </a:extLst>
          </p:cNvPr>
          <p:cNvPicPr>
            <a:picLocks noGrp="1" noChangeAspect="1"/>
          </p:cNvPicPr>
          <p:nvPr>
            <p:ph idx="1"/>
          </p:nvPr>
        </p:nvPicPr>
        <p:blipFill>
          <a:blip r:embed="rId2"/>
          <a:stretch>
            <a:fillRect/>
          </a:stretch>
        </p:blipFill>
        <p:spPr>
          <a:xfrm>
            <a:off x="838200" y="2030052"/>
            <a:ext cx="6477000" cy="4219575"/>
          </a:xfrm>
          <a:prstGeom prst="rect">
            <a:avLst/>
          </a:prstGeom>
        </p:spPr>
      </p:pic>
      <p:pic>
        <p:nvPicPr>
          <p:cNvPr id="3" name="Imagem 2">
            <a:extLst>
              <a:ext uri="{FF2B5EF4-FFF2-40B4-BE49-F238E27FC236}">
                <a16:creationId xmlns:a16="http://schemas.microsoft.com/office/drawing/2014/main" id="{084463F1-5388-4C7E-B4EC-5F4AD0221308}"/>
              </a:ext>
            </a:extLst>
          </p:cNvPr>
          <p:cNvPicPr>
            <a:picLocks noChangeAspect="1"/>
          </p:cNvPicPr>
          <p:nvPr/>
        </p:nvPicPr>
        <p:blipFill>
          <a:blip r:embed="rId3"/>
          <a:stretch>
            <a:fillRect/>
          </a:stretch>
        </p:blipFill>
        <p:spPr>
          <a:xfrm>
            <a:off x="7315200" y="1384182"/>
            <a:ext cx="4496499" cy="4991451"/>
          </a:xfrm>
          <a:prstGeom prst="rect">
            <a:avLst/>
          </a:prstGeom>
        </p:spPr>
      </p:pic>
    </p:spTree>
    <p:extLst>
      <p:ext uri="{BB962C8B-B14F-4D97-AF65-F5344CB8AC3E}">
        <p14:creationId xmlns:p14="http://schemas.microsoft.com/office/powerpoint/2010/main" val="509793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758042-6274-4754-9CB4-AE7FD47698A9}"/>
              </a:ext>
            </a:extLst>
          </p:cNvPr>
          <p:cNvSpPr>
            <a:spLocks noGrp="1"/>
          </p:cNvSpPr>
          <p:nvPr>
            <p:ph type="title"/>
          </p:nvPr>
        </p:nvSpPr>
        <p:spPr/>
        <p:txBody>
          <a:bodyPr/>
          <a:lstStyle/>
          <a:p>
            <a:pPr algn="ctr"/>
            <a:r>
              <a:rPr lang="en-US" b="1" dirty="0"/>
              <a:t>Poverty and Population Growth</a:t>
            </a:r>
          </a:p>
        </p:txBody>
      </p:sp>
      <p:pic>
        <p:nvPicPr>
          <p:cNvPr id="4" name="Marcador de Posição de Conteúdo 3">
            <a:extLst>
              <a:ext uri="{FF2B5EF4-FFF2-40B4-BE49-F238E27FC236}">
                <a16:creationId xmlns:a16="http://schemas.microsoft.com/office/drawing/2014/main" id="{F989369D-659B-4AD3-A778-AAE90B8B1033}"/>
              </a:ext>
            </a:extLst>
          </p:cNvPr>
          <p:cNvPicPr>
            <a:picLocks noGrp="1" noChangeAspect="1"/>
          </p:cNvPicPr>
          <p:nvPr>
            <p:ph idx="1"/>
          </p:nvPr>
        </p:nvPicPr>
        <p:blipFill>
          <a:blip r:embed="rId2"/>
          <a:stretch>
            <a:fillRect/>
          </a:stretch>
        </p:blipFill>
        <p:spPr>
          <a:xfrm>
            <a:off x="838200" y="1817236"/>
            <a:ext cx="10515600" cy="4351338"/>
          </a:xfrm>
          <a:prstGeom prst="rect">
            <a:avLst/>
          </a:prstGeom>
        </p:spPr>
      </p:pic>
    </p:spTree>
    <p:extLst>
      <p:ext uri="{BB962C8B-B14F-4D97-AF65-F5344CB8AC3E}">
        <p14:creationId xmlns:p14="http://schemas.microsoft.com/office/powerpoint/2010/main" val="2725712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949</Words>
  <Application>Microsoft Office PowerPoint</Application>
  <PresentationFormat>Ecrã Panorâmico</PresentationFormat>
  <Paragraphs>135</Paragraphs>
  <Slides>54</Slides>
  <Notes>0</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54</vt:i4>
      </vt:variant>
    </vt:vector>
  </HeadingPairs>
  <TitlesOfParts>
    <vt:vector size="60" baseType="lpstr">
      <vt:lpstr>Arial</vt:lpstr>
      <vt:lpstr>Calibri</vt:lpstr>
      <vt:lpstr>Calibri Light</vt:lpstr>
      <vt:lpstr>Rockwell</vt:lpstr>
      <vt:lpstr>Wingdings</vt:lpstr>
      <vt:lpstr>Office Theme</vt:lpstr>
      <vt:lpstr>Inequality, mobility and classes</vt:lpstr>
      <vt:lpstr>Inequality and Stratification</vt:lpstr>
      <vt:lpstr>Inequalities</vt:lpstr>
      <vt:lpstr>Some Types</vt:lpstr>
      <vt:lpstr>Apresentação do PowerPoint</vt:lpstr>
      <vt:lpstr>Income Inequality</vt:lpstr>
      <vt:lpstr>The One Percent</vt:lpstr>
      <vt:lpstr>Global Stratification</vt:lpstr>
      <vt:lpstr>Poverty and Population Growth</vt:lpstr>
      <vt:lpstr>Apresentação do PowerPoint</vt:lpstr>
      <vt:lpstr>Systems of Stratification</vt:lpstr>
      <vt:lpstr>Slavery</vt:lpstr>
      <vt:lpstr>Ancient World and Slavery</vt:lpstr>
      <vt:lpstr>Arab Slave Trade</vt:lpstr>
      <vt:lpstr>Slavery </vt:lpstr>
      <vt:lpstr>Living Conditions</vt:lpstr>
      <vt:lpstr>Modern Slave Trade</vt:lpstr>
      <vt:lpstr>Coolies and Indented Labour</vt:lpstr>
      <vt:lpstr>Girmitiya System</vt:lpstr>
      <vt:lpstr>Modern Indented Labour</vt:lpstr>
      <vt:lpstr>Definition of castes</vt:lpstr>
      <vt:lpstr>Castes in the past and today</vt:lpstr>
      <vt:lpstr>Castes in the past and today</vt:lpstr>
      <vt:lpstr>Castes in the past and today</vt:lpstr>
      <vt:lpstr>Castes</vt:lpstr>
      <vt:lpstr>Almost Caste</vt:lpstr>
      <vt:lpstr>Apresentação do PowerPoint</vt:lpstr>
      <vt:lpstr>The Feudal Order</vt:lpstr>
      <vt:lpstr>Feudal Japan</vt:lpstr>
      <vt:lpstr>Definition of classes</vt:lpstr>
      <vt:lpstr>Classes in the past centuries</vt:lpstr>
      <vt:lpstr>Classes in today’s societies</vt:lpstr>
      <vt:lpstr>Classes in the U.S. today</vt:lpstr>
      <vt:lpstr>Classes in the U.S. today</vt:lpstr>
      <vt:lpstr>Reasons for classification</vt:lpstr>
      <vt:lpstr>Influences of classes in society</vt:lpstr>
      <vt:lpstr>The Dangerous Classes: Yesterday and Today</vt:lpstr>
      <vt:lpstr>Threats and Dangers</vt:lpstr>
      <vt:lpstr>The Dangerous Classes </vt:lpstr>
      <vt:lpstr>Urban Reform – Baron Haussmann</vt:lpstr>
      <vt:lpstr>Marx and Social Class</vt:lpstr>
      <vt:lpstr>Power and Conflict at the Macro-Level</vt:lpstr>
      <vt:lpstr>Class Struggles</vt:lpstr>
      <vt:lpstr>Weber’s Model</vt:lpstr>
      <vt:lpstr>Weber’s Model</vt:lpstr>
      <vt:lpstr>Status Groups</vt:lpstr>
      <vt:lpstr>Max Weber’s View</vt:lpstr>
      <vt:lpstr>A Functionalist View</vt:lpstr>
      <vt:lpstr>Davis and Moore Model</vt:lpstr>
      <vt:lpstr>Criticism</vt:lpstr>
      <vt:lpstr>Bourdieu’s Contribution</vt:lpstr>
      <vt:lpstr>Bourdieu</vt:lpstr>
      <vt:lpstr>Bourdieu’s Model</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Inequality, mobility and classes</dc:title>
  <dc:creator>Rafael Marques</dc:creator>
  <cp:lastModifiedBy>Rafael Marques</cp:lastModifiedBy>
  <cp:revision>8</cp:revision>
  <dcterms:created xsi:type="dcterms:W3CDTF">2020-10-28T23:05:56Z</dcterms:created>
  <dcterms:modified xsi:type="dcterms:W3CDTF">2020-10-29T00:01:49Z</dcterms:modified>
</cp:coreProperties>
</file>